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7" r:id="rId2"/>
    <p:sldId id="368" r:id="rId3"/>
    <p:sldId id="364" r:id="rId4"/>
    <p:sldId id="366" r:id="rId5"/>
    <p:sldId id="365" r:id="rId6"/>
    <p:sldId id="352" r:id="rId7"/>
    <p:sldId id="346" r:id="rId8"/>
    <p:sldId id="351" r:id="rId9"/>
    <p:sldId id="372" r:id="rId10"/>
    <p:sldId id="373" r:id="rId11"/>
    <p:sldId id="369" r:id="rId12"/>
    <p:sldId id="370" r:id="rId13"/>
    <p:sldId id="377" r:id="rId14"/>
    <p:sldId id="375" r:id="rId15"/>
    <p:sldId id="374" r:id="rId16"/>
    <p:sldId id="354" r:id="rId17"/>
    <p:sldId id="355" r:id="rId18"/>
    <p:sldId id="34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3FF"/>
    <a:srgbClr val="00F3FF"/>
    <a:srgbClr val="B0B09F"/>
    <a:srgbClr val="70D969"/>
    <a:srgbClr val="1F4280"/>
    <a:srgbClr val="66FFD7"/>
    <a:srgbClr val="FF99C1"/>
    <a:srgbClr val="ACFF4F"/>
    <a:srgbClr val="FFB1E0"/>
    <a:srgbClr val="B8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36" autoAdjust="0"/>
    <p:restoredTop sz="98685" autoAdjust="0"/>
  </p:normalViewPr>
  <p:slideViewPr>
    <p:cSldViewPr snapToGrid="0" snapToObjects="1">
      <p:cViewPr varScale="1">
        <p:scale>
          <a:sx n="68" d="100"/>
          <a:sy n="68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-37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698535528649502E-2"/>
          <c:y val="5.0151778235944799E-3"/>
          <c:w val="0.93218331938054899"/>
          <c:h val="0.90752012093291801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  <a:effectLst/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87488"/>
        <c:axId val="80689024"/>
      </c:scatterChart>
      <c:valAx>
        <c:axId val="80687488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>
                <a:latin typeface="Corbert"/>
                <a:cs typeface="Corbert"/>
              </a:defRPr>
            </a:pPr>
            <a:endParaRPr lang="en-US"/>
          </a:p>
        </c:txPr>
        <c:crossAx val="80689024"/>
        <c:crosses val="autoZero"/>
        <c:crossBetween val="midCat"/>
        <c:majorUnit val="100"/>
      </c:valAx>
      <c:valAx>
        <c:axId val="80689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687488"/>
        <c:crosses val="autoZero"/>
        <c:crossBetween val="midCat"/>
      </c:valAx>
      <c:spPr>
        <a:solidFill>
          <a:schemeClr val="bg1">
            <a:alpha val="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698535528649502E-2"/>
          <c:y val="5.0151778235944799E-3"/>
          <c:w val="0.93218331938054899"/>
          <c:h val="0.90752012093291801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  <a:effectLst/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431168"/>
        <c:axId val="35432704"/>
      </c:scatterChart>
      <c:valAx>
        <c:axId val="35431168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>
                <a:latin typeface="Corbert"/>
                <a:cs typeface="Corbert"/>
              </a:defRPr>
            </a:pPr>
            <a:endParaRPr lang="en-US"/>
          </a:p>
        </c:txPr>
        <c:crossAx val="35432704"/>
        <c:crosses val="autoZero"/>
        <c:crossBetween val="midCat"/>
        <c:majorUnit val="100"/>
      </c:valAx>
      <c:valAx>
        <c:axId val="35432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431168"/>
        <c:crosses val="autoZero"/>
        <c:crossBetween val="midCat"/>
      </c:valAx>
      <c:spPr>
        <a:solidFill>
          <a:schemeClr val="bg1">
            <a:alpha val="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0.15457</cdr:x>
      <cdr:y>0.06972</cdr:y>
    </cdr:from>
    <cdr:to>
      <cdr:x>0.15715</cdr:x>
      <cdr:y>0.88933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>
          <a:off x="1407669" y="353082"/>
          <a:ext cx="23525" cy="41510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A659A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0.28042</cdr:x>
      <cdr:y>0.06972</cdr:y>
    </cdr:from>
    <cdr:to>
      <cdr:x>0.28042</cdr:x>
      <cdr:y>0.9043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2553769" y="353082"/>
          <a:ext cx="0" cy="42268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A659A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0.04804</cdr:x>
      <cdr:y>0.81076</cdr:y>
    </cdr:from>
    <cdr:to>
      <cdr:x>0.48916</cdr:x>
      <cdr:y>0.88933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37496" y="4143664"/>
          <a:ext cx="4017237" cy="4015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5000"/>
            <a:lumOff val="75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orbert"/>
              <a:cs typeface="Corbert"/>
            </a:rPr>
            <a:t>Neutrino Gravitational </a:t>
          </a:r>
          <a:r>
            <a:rPr lang="en-US" dirty="0">
              <a:latin typeface="Corbert"/>
              <a:cs typeface="Corbert"/>
            </a:rPr>
            <a:t>l</a:t>
          </a:r>
          <a:r>
            <a:rPr lang="en-US" dirty="0" smtClean="0">
              <a:latin typeface="Corbert"/>
              <a:cs typeface="Corbert"/>
            </a:rPr>
            <a:t>ens</a:t>
          </a:r>
          <a:endParaRPr lang="en-US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0.48916</cdr:x>
      <cdr:y>0.80887</cdr:y>
    </cdr:from>
    <cdr:to>
      <cdr:x>0.48916</cdr:x>
      <cdr:y>0.9043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454709" y="4096609"/>
          <a:ext cx="0" cy="4833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660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0.06349</cdr:x>
      <cdr:y>0</cdr:y>
    </cdr:from>
    <cdr:to>
      <cdr:x>0.11032</cdr:x>
      <cdr:y>0.48701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8165" y="0"/>
          <a:ext cx="426514" cy="246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Termination</a:t>
          </a:r>
          <a:r>
            <a:rPr lang="en-US" sz="1400" dirty="0" smtClean="0">
              <a:solidFill>
                <a:schemeClr val="tx1"/>
              </a:solidFill>
              <a:latin typeface="Corbert"/>
              <a:cs typeface="Corbert"/>
            </a:rPr>
            <a:t> Shock</a:t>
          </a:r>
          <a:endParaRPr lang="en-US" sz="1400" dirty="0">
            <a:solidFill>
              <a:schemeClr val="tx1"/>
            </a:solidFill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0.2797</cdr:x>
      <cdr:y>0.08351</cdr:y>
    </cdr:from>
    <cdr:to>
      <cdr:x>0.55054</cdr:x>
      <cdr:y>0.16772</cdr:y>
    </cdr:to>
    <cdr:sp macro="" textlink="">
      <cdr:nvSpPr>
        <cdr:cNvPr id="11" name="TextBox 10"/>
        <cdr:cNvSpPr txBox="1"/>
      </cdr:nvSpPr>
      <cdr:spPr>
        <a:xfrm xmlns:a="http://schemas.openxmlformats.org/drawingml/2006/main" rot="16200000">
          <a:off x="3567178" y="-597069"/>
          <a:ext cx="426514" cy="2466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Pristine</a:t>
          </a:r>
          <a:r>
            <a:rPr lang="en-US" sz="2000" dirty="0" smtClean="0">
              <a:solidFill>
                <a:schemeClr val="tx1"/>
              </a:solidFill>
              <a:latin typeface="Corbert"/>
              <a:cs typeface="Corbert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ISM </a:t>
          </a:r>
          <a:r>
            <a:rPr lang="en-US" sz="1600" dirty="0" smtClean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rPr>
            <a:t></a:t>
          </a:r>
          <a:endParaRPr lang="en-US" sz="1600" dirty="0">
            <a:solidFill>
              <a:schemeClr val="tx1"/>
            </a:solidFill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0.12281</cdr:x>
      <cdr:y>0.00139</cdr:y>
    </cdr:from>
    <cdr:to>
      <cdr:x>0.16652</cdr:x>
      <cdr:y>0.4884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118415" y="7055"/>
          <a:ext cx="398082" cy="2466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Heliopause</a:t>
          </a:r>
          <a:endParaRPr lang="en-US" sz="1600" dirty="0">
            <a:solidFill>
              <a:schemeClr val="tx1"/>
            </a:solidFill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0.0333</cdr:x>
      <cdr:y>0.48514</cdr:y>
    </cdr:from>
    <cdr:to>
      <cdr:x>0.12177</cdr:x>
      <cdr:y>0.61613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303298" y="2457038"/>
          <a:ext cx="805639" cy="6634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orbert"/>
              <a:cs typeface="Corbert"/>
            </a:rPr>
            <a:t>KB, Local Dust</a:t>
          </a:r>
          <a:r>
            <a:rPr lang="en-US" dirty="0">
              <a:latin typeface="Corbert"/>
              <a:cs typeface="Corbert"/>
            </a:rPr>
            <a:t>, Zodiacal</a:t>
          </a:r>
          <a:r>
            <a:rPr lang="en-US" dirty="0" smtClean="0">
              <a:latin typeface="Corbert"/>
              <a:cs typeface="Corbert"/>
            </a:rPr>
            <a:t>,</a:t>
          </a:r>
          <a:endParaRPr lang="en-US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0.04825</cdr:x>
      <cdr:y>0.70969</cdr:y>
    </cdr:from>
    <cdr:to>
      <cdr:x>1</cdr:x>
      <cdr:y>0.79015</cdr:y>
    </cdr:to>
    <cdr:sp macro="" textlink="">
      <cdr:nvSpPr>
        <cdr:cNvPr id="19" name="Rectangle 18"/>
        <cdr:cNvSpPr/>
      </cdr:nvSpPr>
      <cdr:spPr>
        <a:xfrm xmlns:a="http://schemas.openxmlformats.org/drawingml/2006/main">
          <a:off x="439402" y="3594312"/>
          <a:ext cx="8667502" cy="407524"/>
        </a:xfrm>
        <a:prstGeom xmlns:a="http://schemas.openxmlformats.org/drawingml/2006/main" prst="rect">
          <a:avLst/>
        </a:prstGeom>
        <a:solidFill xmlns:a="http://schemas.openxmlformats.org/drawingml/2006/main">
          <a:srgbClr val="B0B09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latin typeface="Corbert"/>
              <a:cs typeface="Corbert"/>
            </a:rPr>
            <a:t>Gravitational tests, Neutrals, Ions, Magnetic field, Organics</a:t>
          </a:r>
          <a:r>
            <a:rPr lang="en-US" sz="1800" dirty="0">
              <a:latin typeface="Corbert"/>
              <a:cs typeface="Corbert"/>
            </a:rPr>
            <a:t>, </a:t>
          </a:r>
          <a:r>
            <a:rPr lang="en-US" sz="1800" dirty="0" smtClean="0">
              <a:latin typeface="Corbert"/>
              <a:cs typeface="Corbert"/>
            </a:rPr>
            <a:t>Turbulence, Dust</a:t>
          </a:r>
          <a:endParaRPr lang="en-US" sz="18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0.11032</cdr:x>
      <cdr:y>0.61493</cdr:y>
    </cdr:from>
    <cdr:to>
      <cdr:x>1</cdr:x>
      <cdr:y>0.69539</cdr:y>
    </cdr:to>
    <cdr:sp macro="" textlink="">
      <cdr:nvSpPr>
        <cdr:cNvPr id="20" name="Rectangle 19"/>
        <cdr:cNvSpPr/>
      </cdr:nvSpPr>
      <cdr:spPr>
        <a:xfrm xmlns:a="http://schemas.openxmlformats.org/drawingml/2006/main">
          <a:off x="1004678" y="3114384"/>
          <a:ext cx="8102226" cy="407524"/>
        </a:xfrm>
        <a:prstGeom xmlns:a="http://schemas.openxmlformats.org/drawingml/2006/main" prst="rect">
          <a:avLst/>
        </a:prstGeom>
        <a:solidFill xmlns:a="http://schemas.openxmlformats.org/drawingml/2006/main">
          <a:srgbClr val="70D969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latin typeface="Corbert"/>
              <a:cs typeface="Corbert"/>
            </a:rPr>
            <a:t>Foreground emissions, Parallax science, Cosmic rays</a:t>
          </a:r>
          <a:endParaRPr lang="en-US" sz="18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0.28205</cdr:x>
      <cdr:y>0.52017</cdr:y>
    </cdr:from>
    <cdr:to>
      <cdr:x>1</cdr:x>
      <cdr:y>0.60063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2568566" y="2634456"/>
          <a:ext cx="6538338" cy="407524"/>
        </a:xfrm>
        <a:prstGeom xmlns:a="http://schemas.openxmlformats.org/drawingml/2006/main" prst="rect">
          <a:avLst/>
        </a:prstGeom>
        <a:solidFill xmlns:a="http://schemas.openxmlformats.org/drawingml/2006/main">
          <a:srgbClr val="66FFD7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latin typeface="Corbert"/>
              <a:cs typeface="Corbert"/>
            </a:rPr>
            <a:t>Interstellar Relay satellite, Interstellar Dust</a:t>
          </a:r>
          <a:endParaRPr lang="en-US" sz="18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0.12489</cdr:x>
      <cdr:y>0.48514</cdr:y>
    </cdr:from>
    <cdr:to>
      <cdr:x>0.27476</cdr:x>
      <cdr:y>0.61186</cdr:y>
    </cdr:to>
    <cdr:sp macro="" textlink="">
      <cdr:nvSpPr>
        <cdr:cNvPr id="22" name="Rectangle 21"/>
        <cdr:cNvSpPr/>
      </cdr:nvSpPr>
      <cdr:spPr>
        <a:xfrm xmlns:a="http://schemas.openxmlformats.org/drawingml/2006/main">
          <a:off x="1137373" y="2457039"/>
          <a:ext cx="1364846" cy="641806"/>
        </a:xfrm>
        <a:prstGeom xmlns:a="http://schemas.openxmlformats.org/drawingml/2006/main" prst="rect">
          <a:avLst/>
        </a:prstGeom>
        <a:solidFill xmlns:a="http://schemas.openxmlformats.org/drawingml/2006/main">
          <a:srgbClr val="FFC559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Corbert"/>
              <a:cs typeface="Corbert"/>
            </a:rPr>
            <a:t>B</a:t>
          </a:r>
          <a:r>
            <a:rPr lang="en-US" sz="1400" dirty="0" smtClean="0">
              <a:latin typeface="Corbert"/>
              <a:cs typeface="Corbert"/>
            </a:rPr>
            <a:t>ow shock/ wave</a:t>
          </a:r>
          <a:endParaRPr lang="en-US" sz="14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0.85013</cdr:x>
      <cdr:y>0.11343</cdr:y>
    </cdr:from>
    <cdr:to>
      <cdr:x>1</cdr:x>
      <cdr:y>0.2308</cdr:y>
    </cdr:to>
    <cdr:sp macro="" textlink="">
      <cdr:nvSpPr>
        <cdr:cNvPr id="23" name="Rectangle 22"/>
        <cdr:cNvSpPr/>
      </cdr:nvSpPr>
      <cdr:spPr>
        <a:xfrm xmlns:a="http://schemas.openxmlformats.org/drawingml/2006/main">
          <a:off x="7742058" y="574473"/>
          <a:ext cx="1364846" cy="594420"/>
        </a:xfrm>
        <a:prstGeom xmlns:a="http://schemas.openxmlformats.org/drawingml/2006/main" prst="rect">
          <a:avLst/>
        </a:prstGeom>
        <a:solidFill xmlns:a="http://schemas.openxmlformats.org/drawingml/2006/main">
          <a:srgbClr val="B84CF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Corbert"/>
              <a:cs typeface="Corbert"/>
            </a:rPr>
            <a:t>Cosmology, Inner Oort cloud</a:t>
          </a:r>
          <a:endParaRPr lang="en-US" sz="14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0.93857</cdr:x>
      <cdr:y>0.30175</cdr:y>
    </cdr:from>
    <cdr:to>
      <cdr:x>0.97604</cdr:x>
      <cdr:y>0.34292</cdr:y>
    </cdr:to>
    <cdr:sp macro="" textlink="">
      <cdr:nvSpPr>
        <cdr:cNvPr id="26" name="Right Arrow 25"/>
        <cdr:cNvSpPr/>
      </cdr:nvSpPr>
      <cdr:spPr>
        <a:xfrm xmlns:a="http://schemas.openxmlformats.org/drawingml/2006/main">
          <a:off x="8547470" y="1528266"/>
          <a:ext cx="341211" cy="2085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55C2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0.03435</cdr:x>
      <cdr:y>0.42713</cdr:y>
    </cdr:from>
    <cdr:to>
      <cdr:x>0.53407</cdr:x>
      <cdr:y>0.47406</cdr:y>
    </cdr:to>
    <cdr:sp macro="" textlink="">
      <cdr:nvSpPr>
        <cdr:cNvPr id="27" name="Rectangle 26"/>
        <cdr:cNvSpPr/>
      </cdr:nvSpPr>
      <cdr:spPr>
        <a:xfrm xmlns:a="http://schemas.openxmlformats.org/drawingml/2006/main">
          <a:off x="312777" y="2163243"/>
          <a:ext cx="4550991" cy="237695"/>
        </a:xfrm>
        <a:prstGeom xmlns:a="http://schemas.openxmlformats.org/drawingml/2006/main" prst="rect">
          <a:avLst/>
        </a:prstGeom>
        <a:solidFill xmlns:a="http://schemas.openxmlformats.org/drawingml/2006/main">
          <a:srgbClr val="FF99C1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latin typeface="Corbert"/>
              <a:cs typeface="Corbert"/>
            </a:rPr>
            <a:t>CIRB observation</a:t>
          </a:r>
          <a:endParaRPr lang="en-US" sz="16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0.53407</cdr:x>
      <cdr:y>0.42713</cdr:y>
    </cdr:from>
    <cdr:to>
      <cdr:x>1</cdr:x>
      <cdr:y>0.47473</cdr:y>
    </cdr:to>
    <cdr:sp macro="" textlink="">
      <cdr:nvSpPr>
        <cdr:cNvPr id="28" name="Rectangle 27"/>
        <cdr:cNvSpPr/>
      </cdr:nvSpPr>
      <cdr:spPr>
        <a:xfrm xmlns:a="http://schemas.openxmlformats.org/drawingml/2006/main">
          <a:off x="4863768" y="2163243"/>
          <a:ext cx="4243136" cy="241109"/>
        </a:xfrm>
        <a:prstGeom xmlns:a="http://schemas.openxmlformats.org/drawingml/2006/main" prst="rect">
          <a:avLst/>
        </a:prstGeom>
        <a:solidFill xmlns:a="http://schemas.openxmlformats.org/drawingml/2006/main">
          <a:srgbClr val="ACFF4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latin typeface="Corbert"/>
              <a:cs typeface="Corbert"/>
            </a:rPr>
            <a:t>CMB observations</a:t>
          </a:r>
          <a:endParaRPr lang="en-US" sz="16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0.01769</cdr:x>
      <cdr:y>0.3766</cdr:y>
    </cdr:from>
    <cdr:to>
      <cdr:x>0.11032</cdr:x>
      <cdr:y>0.42713</cdr:y>
    </cdr:to>
    <cdr:sp macro="" textlink="">
      <cdr:nvSpPr>
        <cdr:cNvPr id="29" name="Rectangle 28"/>
        <cdr:cNvSpPr/>
      </cdr:nvSpPr>
      <cdr:spPr>
        <a:xfrm xmlns:a="http://schemas.openxmlformats.org/drawingml/2006/main">
          <a:off x="161128" y="1907356"/>
          <a:ext cx="843551" cy="2558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orbert"/>
              <a:cs typeface="Corbert"/>
            </a:rPr>
            <a:t>Asteroids</a:t>
          </a:r>
          <a:endParaRPr lang="en-US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0.15545</cdr:x>
      <cdr:y>0.35976</cdr:y>
    </cdr:from>
    <cdr:to>
      <cdr:x>0.53407</cdr:x>
      <cdr:y>0.42234</cdr:y>
    </cdr:to>
    <cdr:sp macro="" textlink="">
      <cdr:nvSpPr>
        <cdr:cNvPr id="30" name="Rectangle 29"/>
        <cdr:cNvSpPr/>
      </cdr:nvSpPr>
      <cdr:spPr>
        <a:xfrm xmlns:a="http://schemas.openxmlformats.org/drawingml/2006/main">
          <a:off x="1415646" y="1822061"/>
          <a:ext cx="3448122" cy="316927"/>
        </a:xfrm>
        <a:prstGeom xmlns:a="http://schemas.openxmlformats.org/drawingml/2006/main" prst="rect">
          <a:avLst/>
        </a:prstGeom>
        <a:solidFill xmlns:a="http://schemas.openxmlformats.org/drawingml/2006/main">
          <a:srgbClr val="55C2F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latin typeface="Corbert"/>
              <a:cs typeface="Corbert"/>
            </a:rPr>
            <a:t>Hydrogen </a:t>
          </a:r>
          <a:r>
            <a:rPr lang="en-US" sz="1600" dirty="0">
              <a:latin typeface="Corbert"/>
              <a:cs typeface="Corbert"/>
            </a:rPr>
            <a:t>w</a:t>
          </a:r>
          <a:r>
            <a:rPr lang="en-US" sz="1600" dirty="0" smtClean="0">
              <a:latin typeface="Corbert"/>
              <a:cs typeface="Corbert"/>
            </a:rPr>
            <a:t>all structure</a:t>
          </a:r>
          <a:endParaRPr lang="en-US" sz="1600" dirty="0">
            <a:latin typeface="Corbert"/>
            <a:cs typeface="Corber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0.28042</cdr:x>
      <cdr:y>0.06972</cdr:y>
    </cdr:from>
    <cdr:to>
      <cdr:x>0.28042</cdr:x>
      <cdr:y>0.9043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2553769" y="353082"/>
          <a:ext cx="0" cy="422686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A659A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0.04804</cdr:x>
      <cdr:y>0.80887</cdr:y>
    </cdr:from>
    <cdr:to>
      <cdr:x>0.48916</cdr:x>
      <cdr:y>0.88933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37495" y="4096609"/>
          <a:ext cx="4017214" cy="4075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5000"/>
            <a:lumOff val="75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orbert"/>
              <a:cs typeface="Corbert"/>
            </a:rPr>
            <a:t>Neutrino Gravitational lens</a:t>
          </a:r>
          <a:endParaRPr lang="en-US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0.48916</cdr:x>
      <cdr:y>0.80887</cdr:y>
    </cdr:from>
    <cdr:to>
      <cdr:x>0.48916</cdr:x>
      <cdr:y>0.9043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454709" y="4096609"/>
          <a:ext cx="0" cy="4833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660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0.06349</cdr:x>
      <cdr:y>0</cdr:y>
    </cdr:from>
    <cdr:to>
      <cdr:x>0.11032</cdr:x>
      <cdr:y>0.48701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78165" y="0"/>
          <a:ext cx="426514" cy="2466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Termination</a:t>
          </a:r>
          <a:r>
            <a:rPr lang="en-US" sz="1400" dirty="0" smtClean="0">
              <a:solidFill>
                <a:schemeClr val="tx1"/>
              </a:solidFill>
              <a:latin typeface="Corbert"/>
              <a:cs typeface="Corbert"/>
            </a:rPr>
            <a:t> Shock</a:t>
          </a:r>
          <a:endParaRPr lang="en-US" sz="1400" dirty="0">
            <a:solidFill>
              <a:schemeClr val="tx1"/>
            </a:solidFill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0.2797</cdr:x>
      <cdr:y>0.08351</cdr:y>
    </cdr:from>
    <cdr:to>
      <cdr:x>0.55054</cdr:x>
      <cdr:y>0.16772</cdr:y>
    </cdr:to>
    <cdr:sp macro="" textlink="">
      <cdr:nvSpPr>
        <cdr:cNvPr id="11" name="TextBox 10"/>
        <cdr:cNvSpPr txBox="1"/>
      </cdr:nvSpPr>
      <cdr:spPr>
        <a:xfrm xmlns:a="http://schemas.openxmlformats.org/drawingml/2006/main" rot="16200000">
          <a:off x="3567178" y="-597069"/>
          <a:ext cx="426514" cy="2466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Pristine</a:t>
          </a:r>
          <a:r>
            <a:rPr lang="en-US" sz="2000" dirty="0" smtClean="0">
              <a:solidFill>
                <a:schemeClr val="tx1"/>
              </a:solidFill>
              <a:latin typeface="Corbert"/>
              <a:cs typeface="Corbert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ISM </a:t>
          </a:r>
          <a:r>
            <a:rPr lang="en-US" sz="1600" dirty="0" smtClean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rPr>
            <a:t></a:t>
          </a:r>
          <a:endParaRPr lang="en-US" sz="1600" dirty="0">
            <a:solidFill>
              <a:schemeClr val="tx1"/>
            </a:solidFill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0.15457</cdr:x>
      <cdr:y>0.06972</cdr:y>
    </cdr:from>
    <cdr:to>
      <cdr:x>0.15715</cdr:x>
      <cdr:y>0.88933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>
          <a:off x="1407669" y="353082"/>
          <a:ext cx="23525" cy="41510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4A659A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0.12281</cdr:x>
      <cdr:y>0.00139</cdr:y>
    </cdr:from>
    <cdr:to>
      <cdr:x>0.16652</cdr:x>
      <cdr:y>0.4884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118415" y="7055"/>
          <a:ext cx="398082" cy="2466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 smtClean="0">
              <a:solidFill>
                <a:schemeClr val="tx1"/>
              </a:solidFill>
              <a:latin typeface="Corbert"/>
              <a:cs typeface="Corbert"/>
            </a:rPr>
            <a:t>Heliopause</a:t>
          </a:r>
          <a:endParaRPr lang="en-US" sz="1600" dirty="0">
            <a:solidFill>
              <a:schemeClr val="tx1"/>
            </a:solidFill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0.0333</cdr:x>
      <cdr:y>0.48514</cdr:y>
    </cdr:from>
    <cdr:to>
      <cdr:x>0.12177</cdr:x>
      <cdr:y>0.61613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303298" y="2457038"/>
          <a:ext cx="805639" cy="6634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orbert"/>
              <a:cs typeface="Corbert"/>
            </a:rPr>
            <a:t>KB, Local Dust</a:t>
          </a:r>
          <a:r>
            <a:rPr lang="en-US" dirty="0">
              <a:latin typeface="Corbert"/>
              <a:cs typeface="Corbert"/>
            </a:rPr>
            <a:t>, Zodiacal</a:t>
          </a:r>
          <a:r>
            <a:rPr lang="en-US" dirty="0" smtClean="0">
              <a:latin typeface="Corbert"/>
              <a:cs typeface="Corbert"/>
            </a:rPr>
            <a:t>,</a:t>
          </a:r>
          <a:endParaRPr lang="en-US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0.04825</cdr:x>
      <cdr:y>0.70969</cdr:y>
    </cdr:from>
    <cdr:to>
      <cdr:x>1</cdr:x>
      <cdr:y>0.79015</cdr:y>
    </cdr:to>
    <cdr:sp macro="" textlink="">
      <cdr:nvSpPr>
        <cdr:cNvPr id="19" name="Rectangle 18"/>
        <cdr:cNvSpPr/>
      </cdr:nvSpPr>
      <cdr:spPr>
        <a:xfrm xmlns:a="http://schemas.openxmlformats.org/drawingml/2006/main">
          <a:off x="439402" y="3594312"/>
          <a:ext cx="8667502" cy="407524"/>
        </a:xfrm>
        <a:prstGeom xmlns:a="http://schemas.openxmlformats.org/drawingml/2006/main" prst="rect">
          <a:avLst/>
        </a:prstGeom>
        <a:solidFill xmlns:a="http://schemas.openxmlformats.org/drawingml/2006/main">
          <a:srgbClr val="B0B09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latin typeface="Corbert"/>
              <a:cs typeface="Corbert"/>
            </a:rPr>
            <a:t>Gravitational tests, Neutrals, Ions, Magnetic field, Organics</a:t>
          </a:r>
          <a:r>
            <a:rPr lang="en-US" sz="1800" dirty="0">
              <a:latin typeface="Corbert"/>
              <a:cs typeface="Corbert"/>
            </a:rPr>
            <a:t>, </a:t>
          </a:r>
          <a:r>
            <a:rPr lang="en-US" sz="1800" dirty="0" smtClean="0">
              <a:latin typeface="Corbert"/>
              <a:cs typeface="Corbert"/>
            </a:rPr>
            <a:t>Turbulence, Dust</a:t>
          </a:r>
          <a:endParaRPr lang="en-US" sz="18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0.11032</cdr:x>
      <cdr:y>0.61493</cdr:y>
    </cdr:from>
    <cdr:to>
      <cdr:x>1</cdr:x>
      <cdr:y>0.69539</cdr:y>
    </cdr:to>
    <cdr:sp macro="" textlink="">
      <cdr:nvSpPr>
        <cdr:cNvPr id="20" name="Rectangle 19"/>
        <cdr:cNvSpPr/>
      </cdr:nvSpPr>
      <cdr:spPr>
        <a:xfrm xmlns:a="http://schemas.openxmlformats.org/drawingml/2006/main">
          <a:off x="1004678" y="3114384"/>
          <a:ext cx="8102226" cy="407524"/>
        </a:xfrm>
        <a:prstGeom xmlns:a="http://schemas.openxmlformats.org/drawingml/2006/main" prst="rect">
          <a:avLst/>
        </a:prstGeom>
        <a:solidFill xmlns:a="http://schemas.openxmlformats.org/drawingml/2006/main">
          <a:srgbClr val="70D969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latin typeface="Corbert"/>
              <a:cs typeface="Corbert"/>
            </a:rPr>
            <a:t>Foreground emissions, Parallax science, Cosmic rays</a:t>
          </a:r>
          <a:endParaRPr lang="en-US" sz="18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0.28205</cdr:x>
      <cdr:y>0.52017</cdr:y>
    </cdr:from>
    <cdr:to>
      <cdr:x>1</cdr:x>
      <cdr:y>0.60063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2568566" y="2634456"/>
          <a:ext cx="6538338" cy="407524"/>
        </a:xfrm>
        <a:prstGeom xmlns:a="http://schemas.openxmlformats.org/drawingml/2006/main" prst="rect">
          <a:avLst/>
        </a:prstGeom>
        <a:solidFill xmlns:a="http://schemas.openxmlformats.org/drawingml/2006/main">
          <a:srgbClr val="66FFD7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>
              <a:latin typeface="Corbert"/>
              <a:cs typeface="Corbert"/>
            </a:rPr>
            <a:t>Relay satellite, Interstellar Dust</a:t>
          </a:r>
          <a:endParaRPr lang="en-US" sz="18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0.12489</cdr:x>
      <cdr:y>0.48514</cdr:y>
    </cdr:from>
    <cdr:to>
      <cdr:x>0.27476</cdr:x>
      <cdr:y>0.61186</cdr:y>
    </cdr:to>
    <cdr:sp macro="" textlink="">
      <cdr:nvSpPr>
        <cdr:cNvPr id="22" name="Rectangle 21"/>
        <cdr:cNvSpPr/>
      </cdr:nvSpPr>
      <cdr:spPr>
        <a:xfrm xmlns:a="http://schemas.openxmlformats.org/drawingml/2006/main">
          <a:off x="1137373" y="2457039"/>
          <a:ext cx="1364846" cy="641806"/>
        </a:xfrm>
        <a:prstGeom xmlns:a="http://schemas.openxmlformats.org/drawingml/2006/main" prst="rect">
          <a:avLst/>
        </a:prstGeom>
        <a:solidFill xmlns:a="http://schemas.openxmlformats.org/drawingml/2006/main">
          <a:srgbClr val="FFC559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Corbert"/>
              <a:cs typeface="Corbert"/>
            </a:rPr>
            <a:t>B</a:t>
          </a:r>
          <a:r>
            <a:rPr lang="en-US" sz="1400" dirty="0" smtClean="0">
              <a:latin typeface="Corbert"/>
              <a:cs typeface="Corbert"/>
            </a:rPr>
            <a:t>ow shock/ wave</a:t>
          </a:r>
          <a:endParaRPr lang="en-US" sz="14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0.85013</cdr:x>
      <cdr:y>0.11343</cdr:y>
    </cdr:from>
    <cdr:to>
      <cdr:x>1</cdr:x>
      <cdr:y>0.2308</cdr:y>
    </cdr:to>
    <cdr:sp macro="" textlink="">
      <cdr:nvSpPr>
        <cdr:cNvPr id="23" name="Rectangle 22"/>
        <cdr:cNvSpPr/>
      </cdr:nvSpPr>
      <cdr:spPr>
        <a:xfrm xmlns:a="http://schemas.openxmlformats.org/drawingml/2006/main">
          <a:off x="7742058" y="574473"/>
          <a:ext cx="1364846" cy="594420"/>
        </a:xfrm>
        <a:prstGeom xmlns:a="http://schemas.openxmlformats.org/drawingml/2006/main" prst="rect">
          <a:avLst/>
        </a:prstGeom>
        <a:solidFill xmlns:a="http://schemas.openxmlformats.org/drawingml/2006/main">
          <a:srgbClr val="B84CF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latin typeface="Corbert"/>
              <a:cs typeface="Corbert"/>
            </a:rPr>
            <a:t>Cosmology, Inner Oort cloud</a:t>
          </a:r>
          <a:endParaRPr lang="en-US" sz="14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0.93857</cdr:x>
      <cdr:y>0.30175</cdr:y>
    </cdr:from>
    <cdr:to>
      <cdr:x>0.97604</cdr:x>
      <cdr:y>0.34292</cdr:y>
    </cdr:to>
    <cdr:sp macro="" textlink="">
      <cdr:nvSpPr>
        <cdr:cNvPr id="26" name="Right Arrow 25"/>
        <cdr:cNvSpPr/>
      </cdr:nvSpPr>
      <cdr:spPr>
        <a:xfrm xmlns:a="http://schemas.openxmlformats.org/drawingml/2006/main">
          <a:off x="8547470" y="1528266"/>
          <a:ext cx="341211" cy="2085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55C2FF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0.03435</cdr:x>
      <cdr:y>0.42713</cdr:y>
    </cdr:from>
    <cdr:to>
      <cdr:x>0.53407</cdr:x>
      <cdr:y>0.47406</cdr:y>
    </cdr:to>
    <cdr:sp macro="" textlink="">
      <cdr:nvSpPr>
        <cdr:cNvPr id="27" name="Rectangle 26"/>
        <cdr:cNvSpPr/>
      </cdr:nvSpPr>
      <cdr:spPr>
        <a:xfrm xmlns:a="http://schemas.openxmlformats.org/drawingml/2006/main">
          <a:off x="312777" y="2163243"/>
          <a:ext cx="4550991" cy="237695"/>
        </a:xfrm>
        <a:prstGeom xmlns:a="http://schemas.openxmlformats.org/drawingml/2006/main" prst="rect">
          <a:avLst/>
        </a:prstGeom>
        <a:solidFill xmlns:a="http://schemas.openxmlformats.org/drawingml/2006/main">
          <a:srgbClr val="FF99C1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latin typeface="Corbert"/>
              <a:cs typeface="Corbert"/>
            </a:rPr>
            <a:t>CIRB observation</a:t>
          </a:r>
          <a:endParaRPr lang="en-US" sz="1600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0.01769</cdr:x>
      <cdr:y>0.3766</cdr:y>
    </cdr:from>
    <cdr:to>
      <cdr:x>0.11032</cdr:x>
      <cdr:y>0.42713</cdr:y>
    </cdr:to>
    <cdr:sp macro="" textlink="">
      <cdr:nvSpPr>
        <cdr:cNvPr id="29" name="Rectangle 28"/>
        <cdr:cNvSpPr/>
      </cdr:nvSpPr>
      <cdr:spPr>
        <a:xfrm xmlns:a="http://schemas.openxmlformats.org/drawingml/2006/main">
          <a:off x="161128" y="1907356"/>
          <a:ext cx="843551" cy="2558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latin typeface="Corbert"/>
              <a:cs typeface="Corbert"/>
            </a:rPr>
            <a:t>Asteroids</a:t>
          </a:r>
          <a:endParaRPr lang="en-US" dirty="0">
            <a:latin typeface="Corbert"/>
            <a:cs typeface="Corbert"/>
          </a:endParaRPr>
        </a:p>
      </cdr:txBody>
    </cdr:sp>
  </cdr:relSizeAnchor>
  <cdr:relSizeAnchor xmlns:cdr="http://schemas.openxmlformats.org/drawingml/2006/chartDrawing">
    <cdr:from>
      <cdr:x>0.15545</cdr:x>
      <cdr:y>0.35976</cdr:y>
    </cdr:from>
    <cdr:to>
      <cdr:x>0.53407</cdr:x>
      <cdr:y>0.42234</cdr:y>
    </cdr:to>
    <cdr:sp macro="" textlink="">
      <cdr:nvSpPr>
        <cdr:cNvPr id="30" name="Rectangle 29"/>
        <cdr:cNvSpPr/>
      </cdr:nvSpPr>
      <cdr:spPr>
        <a:xfrm xmlns:a="http://schemas.openxmlformats.org/drawingml/2006/main">
          <a:off x="1415646" y="1822061"/>
          <a:ext cx="3448122" cy="316927"/>
        </a:xfrm>
        <a:prstGeom xmlns:a="http://schemas.openxmlformats.org/drawingml/2006/main" prst="rect">
          <a:avLst/>
        </a:prstGeom>
        <a:solidFill xmlns:a="http://schemas.openxmlformats.org/drawingml/2006/main">
          <a:srgbClr val="55C2FF">
            <a:alpha val="63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latin typeface="Corbert"/>
              <a:cs typeface="Corbert"/>
            </a:rPr>
            <a:t>Hydrogen </a:t>
          </a:r>
          <a:r>
            <a:rPr lang="en-US" sz="1600" dirty="0">
              <a:latin typeface="Corbert"/>
              <a:cs typeface="Corbert"/>
            </a:rPr>
            <a:t>w</a:t>
          </a:r>
          <a:r>
            <a:rPr lang="en-US" sz="1600" dirty="0" smtClean="0">
              <a:latin typeface="Corbert"/>
              <a:cs typeface="Corbert"/>
            </a:rPr>
            <a:t>all structure</a:t>
          </a:r>
          <a:endParaRPr lang="en-US" sz="1600" dirty="0">
            <a:latin typeface="Corbert"/>
            <a:cs typeface="Corber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B81E8-EF55-574F-B544-E572C31FAE0A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F0483-31A4-9041-A806-7932C33FC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asa_logo(220x182)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960" cy="472440"/>
          </a:xfrm>
          <a:prstGeom prst="rect">
            <a:avLst/>
          </a:prstGeom>
        </p:spPr>
      </p:pic>
      <p:pic>
        <p:nvPicPr>
          <p:cNvPr id="8" name="Picture 7" descr="JPL Logo Red Justified Use w Black Bkg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4398" y="121023"/>
            <a:ext cx="760095" cy="29718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884"/>
            <a:ext cx="7772400" cy="2793772"/>
          </a:xfrm>
        </p:spPr>
        <p:txBody>
          <a:bodyPr/>
          <a:lstStyle/>
          <a:p>
            <a:r>
              <a:rPr lang="en-US" sz="2800" b="1" dirty="0" smtClean="0">
                <a:effectLst/>
                <a:latin typeface="Corbert"/>
                <a:cs typeface="Corbert"/>
              </a:rPr>
              <a:t>KISS Workshop on the </a:t>
            </a:r>
            <a:br>
              <a:rPr lang="en-US" sz="2800" b="1" dirty="0" smtClean="0">
                <a:effectLst/>
                <a:latin typeface="Corbert"/>
                <a:cs typeface="Corbert"/>
              </a:rPr>
            </a:br>
            <a:r>
              <a:rPr lang="en-US" sz="2800" b="1" dirty="0" smtClean="0">
                <a:effectLst/>
                <a:latin typeface="Corbert"/>
                <a:cs typeface="Corbert"/>
              </a:rPr>
              <a:t/>
            </a:r>
            <a:br>
              <a:rPr lang="en-US" sz="2800" b="1" dirty="0" smtClean="0">
                <a:effectLst/>
                <a:latin typeface="Corbert"/>
                <a:cs typeface="Corbert"/>
              </a:rPr>
            </a:br>
            <a:r>
              <a:rPr lang="en-US" sz="2800" b="1" dirty="0" smtClean="0">
                <a:effectLst/>
                <a:latin typeface="Corbert"/>
                <a:cs typeface="Corbert"/>
              </a:rPr>
              <a:t>“</a:t>
            </a:r>
            <a:r>
              <a:rPr lang="en-US" sz="2800" b="1" i="1" dirty="0" smtClean="0">
                <a:effectLst/>
                <a:latin typeface="Corbert"/>
                <a:cs typeface="Corbert"/>
              </a:rPr>
              <a:t>Science and Enabling Technologies for the Exploration of the Interstellar Medium”</a:t>
            </a:r>
            <a:br>
              <a:rPr lang="en-US" sz="2800" b="1" i="1" dirty="0" smtClean="0">
                <a:effectLst/>
                <a:latin typeface="Corbert"/>
                <a:cs typeface="Corbert"/>
              </a:rPr>
            </a:br>
            <a:r>
              <a:rPr lang="en-US" sz="2800" b="1" i="1" dirty="0" smtClean="0">
                <a:effectLst/>
                <a:latin typeface="Corbert"/>
                <a:cs typeface="Corbert"/>
              </a:rPr>
              <a:t/>
            </a:r>
            <a:br>
              <a:rPr lang="en-US" sz="2800" b="1" i="1" dirty="0" smtClean="0">
                <a:effectLst/>
                <a:latin typeface="Corbert"/>
                <a:cs typeface="Corbert"/>
              </a:rPr>
            </a:br>
            <a:r>
              <a:rPr lang="en-US" sz="2800" b="1" dirty="0" smtClean="0">
                <a:effectLst/>
                <a:latin typeface="Corbert"/>
                <a:cs typeface="Corbert"/>
              </a:rPr>
              <a:t>Post Workshop: Summary of Action Items</a:t>
            </a:r>
            <a:endParaRPr lang="en-US" sz="2800" b="1" dirty="0">
              <a:effectLst/>
              <a:latin typeface="Corbert"/>
              <a:cs typeface="Corber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7824"/>
          </a:xfrm>
        </p:spPr>
        <p:txBody>
          <a:bodyPr/>
          <a:lstStyle/>
          <a:p>
            <a:r>
              <a:rPr lang="en-US" dirty="0" smtClean="0">
                <a:effectLst/>
                <a:latin typeface="Corbert"/>
                <a:cs typeface="Corbert"/>
              </a:rPr>
              <a:t>Leon Alkalai, Ed Stone, Lou Friedman</a:t>
            </a:r>
          </a:p>
          <a:p>
            <a:r>
              <a:rPr lang="en-US" dirty="0" smtClean="0">
                <a:effectLst/>
                <a:latin typeface="Corbert"/>
                <a:cs typeface="Corbert"/>
              </a:rPr>
              <a:t>Co-Organizers</a:t>
            </a:r>
            <a:endParaRPr lang="en-US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982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155"/>
            <a:ext cx="7770813" cy="483000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</a:t>
            </a:r>
            <a:r>
              <a:rPr lang="en-US" dirty="0" err="1" smtClean="0">
                <a:effectLst/>
                <a:latin typeface="Corbert"/>
                <a:cs typeface="Corbert"/>
              </a:rPr>
              <a:t>Paullette</a:t>
            </a:r>
            <a:r>
              <a:rPr lang="en-US" dirty="0" smtClean="0">
                <a:effectLst/>
                <a:latin typeface="Corbert"/>
                <a:cs typeface="Corbert"/>
              </a:rPr>
              <a:t>, Dick M., </a:t>
            </a:r>
            <a:r>
              <a:rPr lang="en-US" dirty="0" err="1" smtClean="0">
                <a:effectLst/>
                <a:latin typeface="Corbert"/>
                <a:cs typeface="Corbert"/>
              </a:rPr>
              <a:t>Merav</a:t>
            </a:r>
            <a:r>
              <a:rPr lang="en-US" dirty="0" smtClean="0">
                <a:effectLst/>
                <a:latin typeface="Corbert"/>
                <a:cs typeface="Corbert"/>
              </a:rPr>
              <a:t> </a:t>
            </a:r>
            <a:r>
              <a:rPr lang="en-US" dirty="0" err="1" smtClean="0">
                <a:effectLst/>
                <a:latin typeface="Corbert"/>
                <a:cs typeface="Corbert"/>
              </a:rPr>
              <a:t>Opher</a:t>
            </a:r>
            <a:r>
              <a:rPr lang="en-US" dirty="0" smtClean="0">
                <a:effectLst/>
                <a:latin typeface="Corbert"/>
                <a:cs typeface="Corbert"/>
              </a:rPr>
              <a:t>, </a:t>
            </a:r>
            <a:r>
              <a:rPr lang="en-US" dirty="0" err="1" smtClean="0">
                <a:effectLst/>
                <a:latin typeface="Corbert"/>
                <a:cs typeface="Corbert"/>
              </a:rPr>
              <a:t>Manan</a:t>
            </a:r>
            <a:r>
              <a:rPr lang="en-US" dirty="0" smtClean="0">
                <a:effectLst/>
                <a:latin typeface="Corbert"/>
                <a:cs typeface="Corbert"/>
              </a:rPr>
              <a:t>, Darrell, Jamie, Freeman, Leon, Nitin, Adam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Swarm of probes to cross the </a:t>
            </a:r>
            <a:r>
              <a:rPr lang="en-US" dirty="0" err="1" smtClean="0">
                <a:effectLst/>
                <a:latin typeface="Corbert"/>
                <a:cs typeface="Corbert"/>
              </a:rPr>
              <a:t>heliopause</a:t>
            </a:r>
            <a:endParaRPr lang="en-US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How small can you make the probe? 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How many?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How fast can they escape 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Miniaturization ‘revolution’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CubeSat analogy for interstellar missions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21023"/>
            <a:ext cx="7770813" cy="7933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/>
                <a:latin typeface="Corbert"/>
                <a:cs typeface="Corbert"/>
              </a:rPr>
              <a:t>AI-2: T</a:t>
            </a:r>
            <a:r>
              <a:rPr lang="en-US" sz="3600" dirty="0" smtClean="0">
                <a:effectLst/>
                <a:latin typeface="Corbert"/>
                <a:cs typeface="Corbert"/>
              </a:rPr>
              <a:t>eam-X Mission </a:t>
            </a:r>
            <a:r>
              <a:rPr lang="en-US" sz="3600" dirty="0" smtClean="0">
                <a:effectLst/>
                <a:latin typeface="Corbert"/>
                <a:cs typeface="Corbert"/>
              </a:rPr>
              <a:t>Study 2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29009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083309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AI-2: Possible Tech Demo missions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6296"/>
            <a:ext cx="7770813" cy="5521703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2DC3FF"/>
                </a:solidFill>
                <a:effectLst/>
                <a:latin typeface="Corbert"/>
                <a:cs typeface="Corbert"/>
              </a:rPr>
              <a:t>Solar Reflector to simulate Low Perihelion</a:t>
            </a:r>
          </a:p>
          <a:p>
            <a:pPr lvl="1">
              <a:buFont typeface="Arial"/>
              <a:buChar char="•"/>
            </a:pPr>
            <a:r>
              <a:rPr lang="en-US" sz="1700" dirty="0">
                <a:effectLst/>
                <a:latin typeface="Corbert"/>
                <a:cs typeface="Corbert"/>
              </a:rPr>
              <a:t>Test solar heat </a:t>
            </a:r>
            <a:r>
              <a:rPr lang="en-US" sz="1700" dirty="0" smtClean="0">
                <a:effectLst/>
                <a:latin typeface="Corbert"/>
                <a:cs typeface="Corbert"/>
              </a:rPr>
              <a:t>shield </a:t>
            </a:r>
            <a:endParaRPr lang="en-US" sz="17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700" dirty="0">
                <a:effectLst/>
                <a:latin typeface="Corbert"/>
                <a:cs typeface="Corbert"/>
              </a:rPr>
              <a:t>Test SRM </a:t>
            </a:r>
            <a:r>
              <a:rPr lang="en-US" sz="1700" dirty="0" smtClean="0">
                <a:effectLst/>
                <a:latin typeface="Corbert"/>
                <a:cs typeface="Corbert"/>
              </a:rPr>
              <a:t>inside </a:t>
            </a:r>
            <a:r>
              <a:rPr lang="en-US" sz="1700" dirty="0">
                <a:effectLst/>
                <a:latin typeface="Corbert"/>
                <a:cs typeface="Corbert"/>
              </a:rPr>
              <a:t>the </a:t>
            </a:r>
            <a:r>
              <a:rPr lang="en-US" sz="1700" dirty="0" smtClean="0">
                <a:effectLst/>
                <a:latin typeface="Corbert"/>
                <a:cs typeface="Corbert"/>
              </a:rPr>
              <a:t>shield at elevated temperatures</a:t>
            </a:r>
            <a:endParaRPr lang="en-US" sz="17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700" dirty="0">
                <a:effectLst/>
                <a:latin typeface="Corbert"/>
                <a:cs typeface="Corbert"/>
              </a:rPr>
              <a:t>Solar sail material testing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effectLst/>
                <a:latin typeface="Corbert"/>
                <a:cs typeface="Corbert"/>
              </a:rPr>
              <a:t>Increase sail </a:t>
            </a:r>
            <a:r>
              <a:rPr lang="en-US" sz="1700" dirty="0">
                <a:effectLst/>
                <a:latin typeface="Corbert"/>
                <a:cs typeface="Corbert"/>
              </a:rPr>
              <a:t>loading (g/m</a:t>
            </a:r>
            <a:r>
              <a:rPr lang="en-US" sz="1700" baseline="30000" dirty="0">
                <a:effectLst/>
                <a:latin typeface="Corbert"/>
                <a:cs typeface="Corbert"/>
              </a:rPr>
              <a:t>2</a:t>
            </a:r>
            <a:r>
              <a:rPr lang="en-US" sz="1700" dirty="0">
                <a:effectLst/>
                <a:latin typeface="Corbert"/>
                <a:cs typeface="Corbert"/>
              </a:rPr>
              <a:t>) </a:t>
            </a:r>
            <a:r>
              <a:rPr lang="en-US" sz="1700" dirty="0" smtClean="0">
                <a:effectLst/>
                <a:latin typeface="Corbert"/>
                <a:cs typeface="Corbert"/>
              </a:rPr>
              <a:t> and </a:t>
            </a:r>
            <a:r>
              <a:rPr lang="en-US" sz="1700" dirty="0">
                <a:effectLst/>
                <a:latin typeface="Corbert"/>
                <a:cs typeface="Corbert"/>
              </a:rPr>
              <a:t>sail specific weight</a:t>
            </a:r>
          </a:p>
          <a:p>
            <a:pPr lvl="2">
              <a:buFont typeface="Arial"/>
              <a:buChar char="•"/>
            </a:pPr>
            <a:r>
              <a:rPr lang="en-US" sz="1700" dirty="0">
                <a:effectLst/>
                <a:latin typeface="Corbert"/>
                <a:cs typeface="Corbert"/>
              </a:rPr>
              <a:t>Packaging, origami deployment 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effectLst/>
                <a:latin typeface="Corbert"/>
                <a:cs typeface="Corbert"/>
              </a:rPr>
              <a:t>Part of the test in </a:t>
            </a:r>
            <a:r>
              <a:rPr lang="en-US" sz="1700" dirty="0">
                <a:effectLst/>
                <a:latin typeface="Corbert"/>
                <a:cs typeface="Corbert"/>
              </a:rPr>
              <a:t>Earth </a:t>
            </a:r>
            <a:r>
              <a:rPr lang="en-US" sz="1700" dirty="0" smtClean="0">
                <a:effectLst/>
                <a:latin typeface="Corbert"/>
                <a:cs typeface="Corbert"/>
              </a:rPr>
              <a:t>orbit</a:t>
            </a:r>
            <a:endParaRPr lang="en-US" sz="17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700" dirty="0" smtClean="0">
                <a:effectLst/>
                <a:latin typeface="Corbert"/>
                <a:cs typeface="Corbert"/>
              </a:rPr>
              <a:t>Some ground testing possible (France)</a:t>
            </a:r>
            <a:endParaRPr lang="en-US" sz="1700" dirty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2DC3FF"/>
                </a:solidFill>
                <a:effectLst/>
                <a:latin typeface="Corbert"/>
                <a:cs typeface="Corbert"/>
              </a:rPr>
              <a:t>Small Spacecraft Lifetime Mission </a:t>
            </a:r>
            <a:endParaRPr lang="en-US" dirty="0" smtClean="0">
              <a:solidFill>
                <a:srgbClr val="2DC3FF"/>
              </a:solidFill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700" dirty="0" smtClean="0">
                <a:effectLst/>
                <a:latin typeface="Corbert"/>
                <a:cs typeface="Corbert"/>
              </a:rPr>
              <a:t>Long </a:t>
            </a:r>
            <a:r>
              <a:rPr lang="en-US" sz="1700" dirty="0">
                <a:effectLst/>
                <a:latin typeface="Corbert"/>
                <a:cs typeface="Corbert"/>
              </a:rPr>
              <a:t>distance Com</a:t>
            </a:r>
            <a:r>
              <a:rPr lang="en-US" sz="1700" dirty="0" smtClean="0">
                <a:effectLst/>
                <a:latin typeface="Corbert"/>
                <a:cs typeface="Corbert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1700" dirty="0" smtClean="0">
                <a:effectLst/>
                <a:latin typeface="Corbert"/>
                <a:cs typeface="Corbert"/>
              </a:rPr>
              <a:t>Kuiper Belt and beyond ( target 100 AU in 10 years )</a:t>
            </a:r>
            <a:endParaRPr lang="en-US" sz="17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900" dirty="0">
                <a:effectLst/>
                <a:latin typeface="Corbert"/>
                <a:cs typeface="Corbert"/>
              </a:rPr>
              <a:t>Small instruments </a:t>
            </a:r>
            <a:r>
              <a:rPr lang="en-US" sz="1900" dirty="0" smtClean="0">
                <a:effectLst/>
                <a:latin typeface="Corbert"/>
                <a:cs typeface="Corbert"/>
              </a:rPr>
              <a:t>when possible</a:t>
            </a:r>
            <a:endParaRPr lang="en-US" sz="19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900" dirty="0">
                <a:effectLst/>
                <a:latin typeface="Corbert"/>
                <a:cs typeface="Corbert"/>
              </a:rPr>
              <a:t>REP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effectLst/>
                <a:latin typeface="Corbert"/>
                <a:cs typeface="Corbert"/>
              </a:rPr>
              <a:t>SRM </a:t>
            </a:r>
            <a:r>
              <a:rPr lang="en-US" sz="1900" dirty="0">
                <a:effectLst/>
                <a:latin typeface="Corbert"/>
                <a:cs typeface="Corbert"/>
              </a:rPr>
              <a:t>at Jupiter</a:t>
            </a:r>
          </a:p>
          <a:p>
            <a:pPr lvl="1">
              <a:buFont typeface="Arial"/>
              <a:buChar char="•"/>
            </a:pPr>
            <a:r>
              <a:rPr lang="en-US" sz="1900" dirty="0" smtClean="0">
                <a:effectLst/>
                <a:latin typeface="Corbert"/>
                <a:cs typeface="Corbert"/>
              </a:rPr>
              <a:t>Hibernation</a:t>
            </a:r>
            <a:endParaRPr lang="en-US" sz="1900" dirty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2DC3FF"/>
                </a:solidFill>
                <a:effectLst/>
                <a:latin typeface="Corbert"/>
                <a:cs typeface="Corbert"/>
              </a:rPr>
              <a:t> Laser-</a:t>
            </a:r>
            <a:r>
              <a:rPr lang="en-US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Sail / Beam propulsion </a:t>
            </a:r>
            <a:r>
              <a:rPr lang="en-US" dirty="0">
                <a:solidFill>
                  <a:srgbClr val="2DC3FF"/>
                </a:solidFill>
                <a:effectLst/>
                <a:latin typeface="Corbert"/>
                <a:cs typeface="Corbert"/>
              </a:rPr>
              <a:t>Demo</a:t>
            </a:r>
          </a:p>
          <a:p>
            <a:pPr lvl="1">
              <a:buFont typeface="Arial"/>
              <a:buChar char="•"/>
            </a:pPr>
            <a:r>
              <a:rPr lang="en-US" sz="1700" dirty="0">
                <a:effectLst/>
                <a:latin typeface="Corbert"/>
                <a:cs typeface="Corbert"/>
              </a:rPr>
              <a:t>Small Sail + Laser from </a:t>
            </a:r>
            <a:r>
              <a:rPr lang="en-US" sz="1700" dirty="0" smtClean="0">
                <a:effectLst/>
                <a:latin typeface="Corbert"/>
                <a:cs typeface="Corbert"/>
              </a:rPr>
              <a:t>earth or small-sat</a:t>
            </a:r>
            <a:endParaRPr lang="en-US" sz="1700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36928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4"/>
            <a:ext cx="9144000" cy="10541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AI-3: Technology Assessment Update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5183"/>
            <a:ext cx="8053011" cy="557264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Miniaturization update, Rob Staehle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Update on CubeSats, integrated avionics and instruments</a:t>
            </a:r>
            <a:endParaRPr lang="en-US" sz="1400" dirty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Propulsion, Les Johnson</a:t>
            </a:r>
            <a:endParaRPr lang="en-US" sz="1600" dirty="0" smtClean="0">
              <a:solidFill>
                <a:srgbClr val="2DC3FF"/>
              </a:solidFill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effectLst/>
                <a:latin typeface="Corbert"/>
                <a:cs typeface="Corbert"/>
              </a:rPr>
              <a:t>Solid rocket motor lifetime qualification and near perihelion </a:t>
            </a:r>
            <a:r>
              <a:rPr lang="en-US" sz="1400" dirty="0" smtClean="0">
                <a:effectLst/>
                <a:latin typeface="Corbert"/>
                <a:cs typeface="Corbert"/>
              </a:rPr>
              <a:t>burn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Light weight, Dual use </a:t>
            </a:r>
            <a:r>
              <a:rPr lang="en-US" sz="1400" dirty="0" smtClean="0">
                <a:effectLst/>
                <a:latin typeface="Corbert"/>
                <a:cs typeface="Corbert"/>
              </a:rPr>
              <a:t>sails; Sail </a:t>
            </a:r>
            <a:r>
              <a:rPr lang="en-US" sz="1400" dirty="0" smtClean="0">
                <a:effectLst/>
                <a:latin typeface="Corbert"/>
                <a:cs typeface="Corbert"/>
              </a:rPr>
              <a:t>material testing for close solar pass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Radio Isotope based Electric Propulsion/ Low power long life </a:t>
            </a:r>
            <a:r>
              <a:rPr lang="en-US" sz="1400" dirty="0" smtClean="0">
                <a:effectLst/>
                <a:latin typeface="Corbert"/>
                <a:cs typeface="Corbert"/>
              </a:rPr>
              <a:t>Thrusters</a:t>
            </a:r>
            <a:endParaRPr lang="en-US" sz="1400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Telecommunications, </a:t>
            </a:r>
            <a:r>
              <a:rPr lang="en-US" sz="1800" dirty="0" err="1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Abhi</a:t>
            </a: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 Biswas</a:t>
            </a:r>
            <a:endParaRPr lang="en-US" sz="1600" dirty="0" smtClean="0">
              <a:solidFill>
                <a:srgbClr val="2DC3FF"/>
              </a:solidFill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Deployable / Inflatables antennas; Sail as an antenna; Solid state Optical comm.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Thermal </a:t>
            </a: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/ </a:t>
            </a: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Shield, Ralph McNutt</a:t>
            </a:r>
            <a:endParaRPr lang="en-US" sz="1800" dirty="0" smtClean="0">
              <a:solidFill>
                <a:srgbClr val="2DC3FF"/>
              </a:solidFill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Solar heat shield (test Carbon-Carbon shield with new configurations)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Magnetic and Electro static </a:t>
            </a:r>
            <a:r>
              <a:rPr lang="en-US" sz="1400" dirty="0" smtClean="0">
                <a:effectLst/>
                <a:latin typeface="Corbert"/>
                <a:cs typeface="Corbert"/>
              </a:rPr>
              <a:t>Shielding; Thermal </a:t>
            </a:r>
            <a:r>
              <a:rPr lang="en-US" sz="1400" dirty="0" smtClean="0">
                <a:effectLst/>
                <a:latin typeface="Corbert"/>
                <a:cs typeface="Corbert"/>
              </a:rPr>
              <a:t>management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Avionics</a:t>
            </a: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: G&amp;NC, Reliability and </a:t>
            </a:r>
            <a:r>
              <a:rPr lang="en-US" sz="18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Resilience, Leon Alkalai</a:t>
            </a:r>
            <a:endParaRPr lang="en-US" sz="1800" dirty="0" smtClean="0">
              <a:solidFill>
                <a:srgbClr val="2DC3FF"/>
              </a:solidFill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FPGAs, Hibernation, </a:t>
            </a:r>
            <a:r>
              <a:rPr lang="en-US" sz="1400" dirty="0" smtClean="0">
                <a:effectLst/>
                <a:latin typeface="Corbert"/>
                <a:cs typeface="Corbert"/>
              </a:rPr>
              <a:t>Wafer </a:t>
            </a:r>
            <a:r>
              <a:rPr lang="en-US" sz="1400" dirty="0">
                <a:effectLst/>
                <a:latin typeface="Corbert"/>
                <a:cs typeface="Corbert"/>
              </a:rPr>
              <a:t>scale </a:t>
            </a:r>
            <a:r>
              <a:rPr lang="en-US" sz="1400" dirty="0" smtClean="0">
                <a:effectLst/>
                <a:latin typeface="Corbert"/>
                <a:cs typeface="Corbert"/>
              </a:rPr>
              <a:t>systems; Systems </a:t>
            </a:r>
            <a:r>
              <a:rPr lang="en-US" sz="1400" dirty="0" smtClean="0">
                <a:effectLst/>
                <a:latin typeface="Corbert"/>
                <a:cs typeface="Corbert"/>
              </a:rPr>
              <a:t>on a </a:t>
            </a:r>
            <a:r>
              <a:rPr lang="en-US" sz="1400" dirty="0" smtClean="0">
                <a:effectLst/>
                <a:latin typeface="Corbert"/>
                <a:cs typeface="Corbert"/>
              </a:rPr>
              <a:t>chip; Radiation </a:t>
            </a:r>
            <a:r>
              <a:rPr lang="en-US" sz="1400" dirty="0" smtClean="0">
                <a:effectLst/>
                <a:latin typeface="Corbert"/>
                <a:cs typeface="Corbert"/>
              </a:rPr>
              <a:t>tolerance</a:t>
            </a:r>
          </a:p>
          <a:p>
            <a:pPr>
              <a:buFont typeface="Arial"/>
              <a:buChar char="•"/>
            </a:pPr>
            <a:endParaRPr lang="en-US" sz="1600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12216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AI-4: Engineering Feasibility Study:</a:t>
            </a:r>
            <a:br>
              <a:rPr lang="en-US" sz="3600" dirty="0" smtClean="0">
                <a:effectLst/>
                <a:latin typeface="Corbert"/>
                <a:cs typeface="Corbert"/>
              </a:rPr>
            </a:br>
            <a:r>
              <a:rPr lang="en-US" sz="3600" dirty="0" smtClean="0">
                <a:effectLst/>
                <a:latin typeface="Corbert"/>
                <a:cs typeface="Corbert"/>
              </a:rPr>
              <a:t>Beamed </a:t>
            </a:r>
            <a:r>
              <a:rPr lang="en-US" sz="3600" dirty="0" smtClean="0">
                <a:effectLst/>
                <a:latin typeface="Corbert"/>
                <a:cs typeface="Corbert"/>
              </a:rPr>
              <a:t>Energy Engineering Study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Phil </a:t>
            </a:r>
            <a:r>
              <a:rPr lang="en-US" dirty="0" err="1" smtClean="0">
                <a:effectLst/>
                <a:latin typeface="Corbert"/>
                <a:cs typeface="Corbert"/>
              </a:rPr>
              <a:t>Lubin</a:t>
            </a:r>
            <a:r>
              <a:rPr lang="en-US" dirty="0" smtClean="0">
                <a:effectLst/>
                <a:latin typeface="Corbert"/>
                <a:cs typeface="Corbert"/>
              </a:rPr>
              <a:t>, Lou Friedman 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Provide a reasonable engineering </a:t>
            </a:r>
            <a:r>
              <a:rPr lang="en-US" dirty="0" smtClean="0">
                <a:effectLst/>
                <a:latin typeface="Corbert"/>
                <a:cs typeface="Corbert"/>
              </a:rPr>
              <a:t>implementation concept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Propose a technology demonstration concept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Present results at the January workshop</a:t>
            </a:r>
          </a:p>
        </p:txBody>
      </p:sp>
    </p:spTree>
    <p:extLst>
      <p:ext uri="{BB962C8B-B14F-4D97-AF65-F5344CB8AC3E}">
        <p14:creationId xmlns:p14="http://schemas.microsoft.com/office/powerpoint/2010/main" val="4577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049"/>
            <a:ext cx="9144000" cy="983877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  <a:latin typeface="Corbert"/>
                <a:cs typeface="Corbert"/>
              </a:rPr>
              <a:t>AI-4: Engineering Feasibility Study:</a:t>
            </a:r>
            <a:br>
              <a:rPr lang="en-US" sz="3200" dirty="0" smtClean="0">
                <a:effectLst/>
                <a:latin typeface="Corbert"/>
                <a:cs typeface="Corbert"/>
              </a:rPr>
            </a:br>
            <a:r>
              <a:rPr lang="en-US" sz="3200" dirty="0" smtClean="0">
                <a:effectLst/>
                <a:latin typeface="Corbert"/>
                <a:cs typeface="Corbert"/>
              </a:rPr>
              <a:t>Gravitational Lensing</a:t>
            </a:r>
            <a:endParaRPr lang="en-US" sz="32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Jared, Slava, </a:t>
            </a:r>
            <a:r>
              <a:rPr lang="en-US" dirty="0" err="1" smtClean="0">
                <a:effectLst/>
                <a:latin typeface="Corbert"/>
                <a:cs typeface="Corbert"/>
              </a:rPr>
              <a:t>Caludio</a:t>
            </a:r>
            <a:r>
              <a:rPr lang="en-US" dirty="0" smtClean="0">
                <a:effectLst/>
                <a:latin typeface="Corbert"/>
                <a:cs typeface="Corbert"/>
              </a:rPr>
              <a:t>, Mike (Shao), Mark Swain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Define </a:t>
            </a:r>
            <a:r>
              <a:rPr lang="en-US" dirty="0" smtClean="0">
                <a:effectLst/>
                <a:latin typeface="Corbert"/>
                <a:cs typeface="Corbert"/>
              </a:rPr>
              <a:t>science objectives?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Can it be done and how?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What would the image of the Earth look like?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Identify other engineering constraints</a:t>
            </a:r>
            <a:r>
              <a:rPr lang="en-US" dirty="0" smtClean="0">
                <a:effectLst/>
                <a:latin typeface="Corbert"/>
                <a:cs typeface="Corbert"/>
              </a:rPr>
              <a:t>.</a:t>
            </a:r>
            <a:endParaRPr lang="en-US" dirty="0" smtClean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4092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1429871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AI-4: Engineering Feasibility Study </a:t>
            </a:r>
            <a:r>
              <a:rPr lang="en-US" sz="3600" dirty="0" smtClean="0">
                <a:effectLst/>
                <a:latin typeface="Corbert"/>
                <a:cs typeface="Corbert"/>
              </a:rPr>
              <a:t>Solar Sail Trade Study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Lou, Les, Darren, Nathan Barnes, </a:t>
            </a:r>
            <a:r>
              <a:rPr lang="en-US" dirty="0" err="1" smtClean="0">
                <a:effectLst/>
                <a:latin typeface="Corbert"/>
                <a:cs typeface="Corbert"/>
              </a:rPr>
              <a:t>Manan</a:t>
            </a:r>
            <a:endParaRPr lang="en-US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How close to the Sun can you go?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What is the best sail density or sail specific weight possible?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What would it take to design a 150 m (radius) Sail ? How much would the sail + sail sub-system weigh ?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Dual use question: other uses of Solar Sail </a:t>
            </a:r>
            <a:r>
              <a:rPr lang="en-US" dirty="0">
                <a:effectLst/>
                <a:latin typeface="Corbert"/>
                <a:cs typeface="Corber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45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945777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  <a:latin typeface="Corbert"/>
                <a:cs typeface="Corbert"/>
              </a:rPr>
              <a:t>AI-5: Public </a:t>
            </a:r>
            <a:r>
              <a:rPr lang="en-US" sz="4000" dirty="0" smtClean="0">
                <a:effectLst/>
                <a:latin typeface="Corbert"/>
                <a:cs typeface="Corbert"/>
              </a:rPr>
              <a:t>Outreach Plan</a:t>
            </a:r>
            <a:endParaRPr lang="en-US" sz="40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14475"/>
            <a:ext cx="7770813" cy="4611688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Study lead: Mae Jemison, Lou Friedman, Leon Alkalai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Public </a:t>
            </a:r>
            <a:r>
              <a:rPr lang="en-US" dirty="0">
                <a:effectLst/>
                <a:latin typeface="Corbert"/>
                <a:cs typeface="Corbert"/>
              </a:rPr>
              <a:t>outreach: crossing of Voyager, Scientific American, National Geographic</a:t>
            </a:r>
            <a:r>
              <a:rPr lang="en-US" dirty="0" smtClean="0">
                <a:effectLst/>
                <a:latin typeface="Corbert"/>
                <a:cs typeface="Corbert"/>
              </a:rPr>
              <a:t>, NPR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Work with JPL Blaine Baggett to come up with ideas,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Minute Physics outreach – a series of lectures on </a:t>
            </a:r>
            <a:r>
              <a:rPr lang="en-US" dirty="0" err="1" smtClean="0">
                <a:effectLst/>
                <a:latin typeface="Corbert"/>
                <a:cs typeface="Corbert"/>
              </a:rPr>
              <a:t>youtube</a:t>
            </a:r>
            <a:endParaRPr lang="en-US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Target and work with existing groups like 100YSS program and </a:t>
            </a:r>
            <a:r>
              <a:rPr lang="en-US" dirty="0" smtClean="0">
                <a:effectLst/>
                <a:latin typeface="Corbert"/>
                <a:cs typeface="Corbert"/>
              </a:rPr>
              <a:t>others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Ideas for Crowdsourcing a first mission or tech demo mission</a:t>
            </a:r>
            <a:endParaRPr lang="en-US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Present ideas at the January workshop</a:t>
            </a:r>
            <a:endParaRPr lang="en-US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endParaRPr lang="en-US" dirty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endParaRPr lang="en-US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12783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423"/>
            <a:ext cx="7770813" cy="1297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AI-6: Develop </a:t>
            </a:r>
            <a:r>
              <a:rPr lang="en-US" sz="3600" dirty="0" smtClean="0">
                <a:effectLst/>
                <a:latin typeface="Corbert"/>
                <a:cs typeface="Corbert"/>
              </a:rPr>
              <a:t>a plan to (inform) Influence the Decadal Surveys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  <a:latin typeface="Corbert"/>
                <a:cs typeface="Corbert"/>
              </a:rPr>
              <a:t>Study Lead: Paul Goldsmith, Mike Werner</a:t>
            </a:r>
          </a:p>
          <a:p>
            <a:pPr marL="0" indent="0">
              <a:buNone/>
            </a:pPr>
            <a:r>
              <a:rPr lang="en-US" dirty="0" smtClean="0">
                <a:effectLst/>
                <a:latin typeface="Corbert"/>
                <a:cs typeface="Corbert"/>
              </a:rPr>
              <a:t>Target Decadal Surveys:</a:t>
            </a:r>
            <a:endParaRPr lang="en-US" dirty="0" smtClean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Astrophysics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Planetary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Heliophysics</a:t>
            </a:r>
            <a:endParaRPr lang="en-US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25105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08"/>
            <a:ext cx="8229600" cy="882927"/>
          </a:xfrm>
          <a:effectLst/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AI-6: Grand Vision of a Grand Challenge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Interstellar Exploration Program</a:t>
            </a:r>
            <a:endParaRPr lang="en-US" sz="32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32" y="2227803"/>
            <a:ext cx="1657978" cy="331595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Demonstration Missions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 – 10 AU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9242" y="2249574"/>
            <a:ext cx="1657978" cy="331595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Explorers LISM and </a:t>
            </a:r>
            <a:r>
              <a:rPr lang="en-US" dirty="0" err="1" smtClean="0"/>
              <a:t>Heliosphere</a:t>
            </a:r>
            <a:endParaRPr lang="en-US" dirty="0" smtClean="0"/>
          </a:p>
          <a:p>
            <a:pPr algn="ctr"/>
            <a:r>
              <a:rPr lang="en-US" dirty="0" smtClean="0"/>
              <a:t>Multi-Probes</a:t>
            </a:r>
          </a:p>
          <a:p>
            <a:pPr algn="ctr"/>
            <a:r>
              <a:rPr lang="en-US" dirty="0" smtClean="0"/>
              <a:t>5 – 100 AU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2775" y="2227803"/>
            <a:ext cx="1657978" cy="331595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Medium Scale Missions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200 – 300 AU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01480" y="2227803"/>
            <a:ext cx="1657978" cy="331595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Scale Missions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500 - 600 AU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05158" y="2227803"/>
            <a:ext cx="1657978" cy="331595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Thousand AU challenge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1000 AU</a:t>
            </a:r>
          </a:p>
          <a:p>
            <a:pPr algn="ctr"/>
            <a:r>
              <a:rPr lang="en-US" dirty="0" smtClean="0"/>
              <a:t>50 years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0" y="5103380"/>
            <a:ext cx="9144000" cy="181875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Advanced Studies, Technology Maturation, Technology Development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0" y="861308"/>
            <a:ext cx="9144000" cy="181875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 Demonstration, Science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8937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Plan </a:t>
            </a:r>
            <a:r>
              <a:rPr lang="en-US" sz="3600" dirty="0" smtClean="0">
                <a:effectLst/>
                <a:latin typeface="Corbert"/>
                <a:cs typeface="Corbert"/>
              </a:rPr>
              <a:t>Towards Workshop #2</a:t>
            </a:r>
            <a:br>
              <a:rPr lang="en-US" sz="3600" dirty="0" smtClean="0">
                <a:effectLst/>
                <a:latin typeface="Corbert"/>
                <a:cs typeface="Corbert"/>
              </a:rPr>
            </a:br>
            <a:r>
              <a:rPr lang="en-US" sz="3600" dirty="0" smtClean="0">
                <a:effectLst/>
                <a:latin typeface="Corbert"/>
                <a:cs typeface="Corbert"/>
              </a:rPr>
              <a:t>January 12</a:t>
            </a:r>
            <a:r>
              <a:rPr lang="en-US" sz="3600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sz="3600" dirty="0" smtClean="0">
                <a:effectLst/>
                <a:latin typeface="Corbert"/>
                <a:cs typeface="Corbert"/>
              </a:rPr>
              <a:t>, 2015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0088"/>
            <a:ext cx="7988480" cy="5029200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ALL: Next KISS workshop </a:t>
            </a:r>
            <a:r>
              <a:rPr lang="en-US" sz="1600" dirty="0" smtClean="0">
                <a:effectLst/>
                <a:latin typeface="Corbert"/>
                <a:cs typeface="Corbert"/>
              </a:rPr>
              <a:t>January 12</a:t>
            </a:r>
            <a:r>
              <a:rPr lang="en-US" sz="1600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sz="1600" dirty="0" smtClean="0">
                <a:effectLst/>
                <a:latin typeface="Corbert"/>
                <a:cs typeface="Corbert"/>
              </a:rPr>
              <a:t>, 2015; mark your calendars; book your travel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ffectLst/>
                <a:latin typeface="Corbert"/>
                <a:cs typeface="Corbert"/>
              </a:rPr>
              <a:t>Assume </a:t>
            </a:r>
            <a:r>
              <a:rPr lang="en-US" sz="1600" dirty="0" smtClean="0">
                <a:effectLst/>
                <a:latin typeface="Corbert"/>
                <a:cs typeface="Corbert"/>
              </a:rPr>
              <a:t>3 full days.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ALL: review Action Item list (in this presentation) and provide any comments back to Leon Alkalai cc: Nitin Arora.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Science Team: Goals</a:t>
            </a:r>
            <a:r>
              <a:rPr lang="en-US" sz="1800" dirty="0" smtClean="0">
                <a:effectLst/>
                <a:latin typeface="Corbert"/>
                <a:cs typeface="Corbert"/>
              </a:rPr>
              <a:t>, </a:t>
            </a:r>
            <a:r>
              <a:rPr lang="en-US" sz="1800" dirty="0" smtClean="0">
                <a:effectLst/>
                <a:latin typeface="Corbert"/>
                <a:cs typeface="Corbert"/>
              </a:rPr>
              <a:t>Objectives </a:t>
            </a:r>
            <a:r>
              <a:rPr lang="en-US" sz="1800" dirty="0" smtClean="0">
                <a:effectLst/>
                <a:latin typeface="Corbert"/>
                <a:cs typeface="Corbert"/>
              </a:rPr>
              <a:t>due by November 17</a:t>
            </a:r>
            <a:r>
              <a:rPr lang="en-US" sz="1800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sz="1800" dirty="0" smtClean="0">
                <a:effectLst/>
                <a:latin typeface="Corbert"/>
                <a:cs typeface="Corbert"/>
              </a:rPr>
              <a:t>, 2014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Mission Team: Two </a:t>
            </a:r>
            <a:r>
              <a:rPr lang="en-US" sz="1800" dirty="0" smtClean="0">
                <a:effectLst/>
                <a:latin typeface="Corbert"/>
                <a:cs typeface="Corbert"/>
              </a:rPr>
              <a:t>Team X studies: Early December </a:t>
            </a:r>
            <a:r>
              <a:rPr lang="en-US" sz="1800" dirty="0" smtClean="0">
                <a:effectLst/>
                <a:latin typeface="Corbert"/>
                <a:cs typeface="Corbert"/>
              </a:rPr>
              <a:t>2014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Technology Team: updated briefings at the workshop January 12</a:t>
            </a:r>
            <a:r>
              <a:rPr lang="en-US" sz="1800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sz="1800" dirty="0" smtClean="0">
                <a:effectLst/>
                <a:latin typeface="Corbert"/>
                <a:cs typeface="Corbert"/>
              </a:rPr>
              <a:t>, 2015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Emerging Capabilities Team: present results at workshop January 12</a:t>
            </a:r>
            <a:r>
              <a:rPr lang="en-US" sz="1800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sz="1800" dirty="0" smtClean="0">
                <a:effectLst/>
                <a:latin typeface="Corbert"/>
                <a:cs typeface="Corbert"/>
              </a:rPr>
              <a:t>, 2015</a:t>
            </a:r>
            <a:endParaRPr lang="en-US" sz="1800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ALL: KISS </a:t>
            </a:r>
            <a:r>
              <a:rPr lang="en-US" sz="1800" dirty="0" smtClean="0">
                <a:effectLst/>
                <a:latin typeface="Corbert"/>
                <a:cs typeface="Corbert"/>
              </a:rPr>
              <a:t>Final Study Report due March 15</a:t>
            </a:r>
            <a:r>
              <a:rPr lang="en-US" sz="1800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sz="1800" dirty="0" smtClean="0">
                <a:effectLst/>
                <a:latin typeface="Corbert"/>
                <a:cs typeface="Corbert"/>
              </a:rPr>
              <a:t>, 2015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ALL: Proposal </a:t>
            </a:r>
            <a:r>
              <a:rPr lang="en-US" sz="1800" dirty="0" smtClean="0">
                <a:effectLst/>
                <a:latin typeface="Corbert"/>
                <a:cs typeface="Corbert"/>
              </a:rPr>
              <a:t>for Technology Development Plan to KISS, April 1</a:t>
            </a:r>
            <a:r>
              <a:rPr lang="en-US" sz="1800" baseline="30000" dirty="0" smtClean="0">
                <a:effectLst/>
                <a:latin typeface="Corbert"/>
                <a:cs typeface="Corbert"/>
              </a:rPr>
              <a:t>st</a:t>
            </a:r>
            <a:r>
              <a:rPr lang="en-US" sz="1800" dirty="0" smtClean="0">
                <a:effectLst/>
                <a:latin typeface="Corbert"/>
                <a:cs typeface="Corbert"/>
              </a:rPr>
              <a:t>, 2015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effectLst/>
                <a:latin typeface="Corbert"/>
                <a:cs typeface="Corbert"/>
              </a:rPr>
              <a:t>ALL: KISS </a:t>
            </a:r>
            <a:r>
              <a:rPr lang="en-US" sz="1800" dirty="0" smtClean="0">
                <a:effectLst/>
                <a:latin typeface="Corbert"/>
                <a:cs typeface="Corbert"/>
              </a:rPr>
              <a:t>funding opportunity, October 1</a:t>
            </a:r>
            <a:r>
              <a:rPr lang="en-US" sz="1800" baseline="30000" dirty="0" smtClean="0">
                <a:effectLst/>
                <a:latin typeface="Corbert"/>
                <a:cs typeface="Corbert"/>
              </a:rPr>
              <a:t>st</a:t>
            </a:r>
            <a:r>
              <a:rPr lang="en-US" sz="1800" dirty="0" smtClean="0">
                <a:effectLst/>
                <a:latin typeface="Corbert"/>
                <a:cs typeface="Corbert"/>
              </a:rPr>
              <a:t>, 2015</a:t>
            </a:r>
            <a:endParaRPr lang="en-US" sz="1800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28951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7076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Overview of Action Items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900862"/>
            <a:ext cx="8243856" cy="590321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Science</a:t>
            </a:r>
          </a:p>
          <a:p>
            <a:pPr marL="630238" lvl="1" indent="-290513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STM: Science Objectives, Measurements and Feasibility Assessment</a:t>
            </a:r>
          </a:p>
          <a:p>
            <a:pPr marL="630238" lvl="1" indent="-290513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Science </a:t>
            </a:r>
            <a:r>
              <a:rPr lang="en-US" sz="1400" dirty="0" smtClean="0">
                <a:effectLst/>
                <a:latin typeface="Corbert"/>
                <a:cs typeface="Corbert"/>
              </a:rPr>
              <a:t>/ measurement </a:t>
            </a:r>
            <a:r>
              <a:rPr lang="en-US" sz="1400" dirty="0">
                <a:effectLst/>
                <a:latin typeface="Corbert"/>
                <a:cs typeface="Corbert"/>
              </a:rPr>
              <a:t>Interactive </a:t>
            </a:r>
            <a:r>
              <a:rPr lang="en-US" sz="1400" dirty="0" smtClean="0">
                <a:effectLst/>
                <a:latin typeface="Corbert"/>
                <a:cs typeface="Corbert"/>
              </a:rPr>
              <a:t>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Two Team </a:t>
            </a: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X studies</a:t>
            </a:r>
          </a:p>
          <a:p>
            <a:pPr marL="628650" lvl="1" indent="-285750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1) 100 </a:t>
            </a:r>
            <a:r>
              <a:rPr lang="en-US" sz="1400" dirty="0" smtClean="0">
                <a:effectLst/>
                <a:latin typeface="Corbert"/>
                <a:cs typeface="Corbert"/>
              </a:rPr>
              <a:t>AU in &lt; 10 years; grand tour </a:t>
            </a:r>
            <a:r>
              <a:rPr lang="en-US" sz="1400" dirty="0" smtClean="0">
                <a:effectLst/>
                <a:latin typeface="Corbert"/>
                <a:cs typeface="Corbert"/>
              </a:rPr>
              <a:t>KBO + Centaurs; 2) Swarm </a:t>
            </a:r>
            <a:r>
              <a:rPr lang="en-US" sz="1400" dirty="0" smtClean="0">
                <a:effectLst/>
                <a:latin typeface="Corbert"/>
                <a:cs typeface="Corbert"/>
              </a:rPr>
              <a:t>of </a:t>
            </a:r>
            <a:r>
              <a:rPr lang="en-US" sz="1400" dirty="0" smtClean="0">
                <a:effectLst/>
                <a:latin typeface="Corbert"/>
                <a:cs typeface="Corbert"/>
              </a:rPr>
              <a:t>small </a:t>
            </a:r>
            <a:r>
              <a:rPr lang="en-US" sz="1400" dirty="0" smtClean="0">
                <a:effectLst/>
                <a:latin typeface="Corbert"/>
                <a:cs typeface="Corbert"/>
              </a:rPr>
              <a:t>probes into the LISM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Technology Assessment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Miniaturization: Impact </a:t>
            </a:r>
            <a:r>
              <a:rPr lang="en-US" sz="1400" dirty="0" smtClean="0">
                <a:effectLst/>
                <a:latin typeface="Corbert"/>
                <a:cs typeface="Corbert"/>
              </a:rPr>
              <a:t>of Cube</a:t>
            </a:r>
            <a:r>
              <a:rPr lang="en-US" sz="1400" dirty="0">
                <a:effectLst/>
                <a:latin typeface="Corbert"/>
                <a:cs typeface="Corbert"/>
              </a:rPr>
              <a:t>s</a:t>
            </a:r>
            <a:r>
              <a:rPr lang="en-US" sz="1400" dirty="0" smtClean="0">
                <a:effectLst/>
                <a:latin typeface="Corbert"/>
                <a:cs typeface="Corbert"/>
              </a:rPr>
              <a:t>ats on the future of Space </a:t>
            </a:r>
            <a:r>
              <a:rPr lang="en-US" sz="1400" dirty="0" smtClean="0">
                <a:effectLst/>
                <a:latin typeface="Corbert"/>
                <a:cs typeface="Corbert"/>
              </a:rPr>
              <a:t>Exploration; instruments</a:t>
            </a:r>
            <a:endParaRPr lang="en-US" sz="1400" dirty="0" smtClean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Propulsion: Solar </a:t>
            </a:r>
            <a:r>
              <a:rPr lang="en-US" sz="1400" dirty="0" smtClean="0">
                <a:effectLst/>
                <a:latin typeface="Corbert"/>
                <a:cs typeface="Corbert"/>
              </a:rPr>
              <a:t>Sails (dual use, material testing, new deployment)</a:t>
            </a:r>
            <a:endParaRPr lang="en-US" sz="14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Communications: Optical </a:t>
            </a:r>
            <a:r>
              <a:rPr lang="en-US" sz="1400" dirty="0" smtClean="0">
                <a:effectLst/>
                <a:latin typeface="Corbert"/>
                <a:cs typeface="Corbert"/>
              </a:rPr>
              <a:t>or RF communication </a:t>
            </a:r>
            <a:r>
              <a:rPr lang="en-US" sz="1400" dirty="0" smtClean="0">
                <a:effectLst/>
                <a:latin typeface="Corbert"/>
                <a:cs typeface="Corbert"/>
              </a:rPr>
              <a:t>systems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Thermal management: thermal shield for perihelion burn</a:t>
            </a:r>
            <a:endParaRPr lang="en-US" sz="1400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Avionics: Reliability, miniaturization, re-configurability using </a:t>
            </a:r>
            <a:r>
              <a:rPr lang="en-US" sz="1400" dirty="0" smtClean="0">
                <a:effectLst/>
                <a:latin typeface="Corbert"/>
                <a:cs typeface="Corbert"/>
              </a:rPr>
              <a:t>FPGA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Engineering Feasibility Study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1) Gravitational lensing; 2) Beamed energy; 3) Solar Sail scaling and perihelion burn</a:t>
            </a:r>
            <a:endParaRPr lang="en-US" sz="1400" dirty="0" smtClean="0">
              <a:effectLst/>
              <a:latin typeface="Corbert"/>
              <a:cs typeface="Corber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Public Outreach </a:t>
            </a:r>
          </a:p>
          <a:p>
            <a:pPr lvl="1">
              <a:buFont typeface="Arial"/>
              <a:buChar char="•"/>
            </a:pPr>
            <a:r>
              <a:rPr lang="en-US" sz="1400" dirty="0" smtClean="0">
                <a:effectLst/>
                <a:latin typeface="Corbert"/>
                <a:cs typeface="Corbert"/>
              </a:rPr>
              <a:t>Formulate </a:t>
            </a:r>
            <a:r>
              <a:rPr lang="en-US" sz="1400" dirty="0" smtClean="0">
                <a:effectLst/>
                <a:latin typeface="Corbert"/>
                <a:cs typeface="Corbert"/>
              </a:rPr>
              <a:t>Plan; Public engagement; Explore </a:t>
            </a:r>
            <a:r>
              <a:rPr lang="en-US" sz="1400" dirty="0" smtClean="0">
                <a:effectLst/>
                <a:latin typeface="Corbert"/>
                <a:cs typeface="Corbert"/>
              </a:rPr>
              <a:t>avenue for non-governmental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Develop Strategy to reach/influence Decadal Surveys</a:t>
            </a:r>
          </a:p>
        </p:txBody>
      </p:sp>
    </p:spTree>
    <p:extLst>
      <p:ext uri="{BB962C8B-B14F-4D97-AF65-F5344CB8AC3E}">
        <p14:creationId xmlns:p14="http://schemas.microsoft.com/office/powerpoint/2010/main" val="26950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945777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AI-1: Science action item team leads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67862"/>
            <a:ext cx="8458200" cy="5568213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In-Situ Science</a:t>
            </a:r>
            <a:r>
              <a:rPr lang="en-US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Lead: Gary </a:t>
            </a:r>
            <a:r>
              <a:rPr lang="en-US" dirty="0" err="1" smtClean="0">
                <a:effectLst/>
                <a:latin typeface="Corbert"/>
                <a:cs typeface="Corbert"/>
              </a:rPr>
              <a:t>Zank</a:t>
            </a:r>
            <a:endParaRPr lang="en-US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</a:t>
            </a:r>
            <a:r>
              <a:rPr lang="en-US" dirty="0" err="1" smtClean="0">
                <a:effectLst/>
                <a:latin typeface="Corbert"/>
                <a:cs typeface="Corbert"/>
              </a:rPr>
              <a:t>Merav</a:t>
            </a:r>
            <a:r>
              <a:rPr lang="en-US" dirty="0" smtClean="0">
                <a:effectLst/>
                <a:latin typeface="Corbert"/>
                <a:cs typeface="Corbert"/>
              </a:rPr>
              <a:t> </a:t>
            </a:r>
            <a:r>
              <a:rPr lang="en-US" dirty="0" err="1" smtClean="0">
                <a:effectLst/>
                <a:latin typeface="Corbert"/>
                <a:cs typeface="Corbert"/>
              </a:rPr>
              <a:t>Opher</a:t>
            </a:r>
            <a:r>
              <a:rPr lang="en-US" dirty="0" smtClean="0">
                <a:effectLst/>
                <a:latin typeface="Corbert"/>
                <a:cs typeface="Corbert"/>
              </a:rPr>
              <a:t>, Dick </a:t>
            </a:r>
            <a:r>
              <a:rPr lang="en-US" dirty="0" err="1" smtClean="0">
                <a:effectLst/>
                <a:latin typeface="Corbert"/>
                <a:cs typeface="Corbert"/>
              </a:rPr>
              <a:t>Mewaldt</a:t>
            </a:r>
            <a:r>
              <a:rPr lang="en-US" dirty="0" smtClean="0">
                <a:effectLst/>
                <a:latin typeface="Corbert"/>
                <a:cs typeface="Corbert"/>
              </a:rPr>
              <a:t>, Seth Redfield, Ralph McNutt, Paul Goldsmith, Jamie Rankin, Elena P., Adam Michael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Topics: Plasma ISM, Neutral, Magnetic Field, Turbulence, Dust, ENA and backscatter Lyman-alpha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KB Science, Zodiacal Dust</a:t>
            </a:r>
            <a:r>
              <a:rPr lang="en-US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Lead: Mike Brown</a:t>
            </a:r>
            <a:endParaRPr lang="en-US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Mark Swain, Mike Werner, Mike Shao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Topics: KBOs, Dust detection and characterization, Understand </a:t>
            </a:r>
            <a:r>
              <a:rPr lang="en-US" dirty="0">
                <a:effectLst/>
                <a:latin typeface="Corbert"/>
                <a:cs typeface="Corbert"/>
              </a:rPr>
              <a:t>u</a:t>
            </a:r>
            <a:r>
              <a:rPr lang="en-US" dirty="0" smtClean="0">
                <a:effectLst/>
                <a:latin typeface="Corbert"/>
                <a:cs typeface="Corbert"/>
              </a:rPr>
              <a:t>tility of KB in terms of planetary formation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Astrometry, Astrophysics</a:t>
            </a:r>
            <a:r>
              <a:rPr lang="en-US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Lead: Mike Shao</a:t>
            </a:r>
            <a:endParaRPr lang="en-US" dirty="0"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Members: Mark Swain, Slava Turyshev, Claudio </a:t>
            </a:r>
            <a:r>
              <a:rPr lang="en-US" dirty="0" err="1" smtClean="0">
                <a:effectLst/>
                <a:latin typeface="Corbert"/>
                <a:cs typeface="Corbert"/>
              </a:rPr>
              <a:t>Maccone</a:t>
            </a:r>
            <a:r>
              <a:rPr lang="en-US" dirty="0" smtClean="0">
                <a:effectLst/>
                <a:latin typeface="Corbert"/>
                <a:cs typeface="Corbert"/>
              </a:rPr>
              <a:t>, Mike Werner, Jared Males, Seth Redfield, Freeman Dyson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Topics: Extra galactic parallaxes, masses of asteroids, centaurs, Exoplanets search, orphan planets search</a:t>
            </a:r>
          </a:p>
          <a:p>
            <a:pPr lvl="1">
              <a:buFont typeface="Arial"/>
              <a:buChar char="•"/>
            </a:pPr>
            <a:endParaRPr lang="en-US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8684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023"/>
            <a:ext cx="9144000" cy="983877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AI-1: Science action item: each team</a:t>
            </a:r>
            <a:endParaRPr lang="en-US" sz="32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30" y="1397605"/>
            <a:ext cx="8045804" cy="535389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Define:</a:t>
            </a:r>
            <a:endParaRPr lang="en-US" sz="2000" dirty="0">
              <a:solidFill>
                <a:srgbClr val="2DC3FF"/>
              </a:solidFill>
              <a:effectLst/>
              <a:latin typeface="Corbert"/>
              <a:cs typeface="Corbert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Science goals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STM: Science Traceability Matrix approach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Quantify science objectives: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what is the value of science?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additional description requirements, how you meet them?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Measurements and instrument requirements: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Miniaturization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Key performance parameters and system </a:t>
            </a:r>
            <a:r>
              <a:rPr lang="en-US" dirty="0" smtClean="0">
                <a:effectLst/>
                <a:latin typeface="Corbert"/>
                <a:cs typeface="Corbert"/>
              </a:rPr>
              <a:t>requirements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2DC3FF"/>
                </a:solidFill>
                <a:effectLst/>
                <a:latin typeface="Corbert"/>
                <a:cs typeface="Corbert"/>
              </a:rPr>
              <a:t>Due date: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November 17</a:t>
            </a:r>
            <a:r>
              <a:rPr lang="en-US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dirty="0" smtClean="0">
                <a:effectLst/>
                <a:latin typeface="Corbert"/>
                <a:cs typeface="Corbert"/>
              </a:rPr>
              <a:t>, 2014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Will be reviewed at workshop January 12</a:t>
            </a:r>
            <a:r>
              <a:rPr lang="en-US" baseline="30000" dirty="0" smtClean="0">
                <a:effectLst/>
                <a:latin typeface="Corbert"/>
                <a:cs typeface="Corbert"/>
              </a:rPr>
              <a:t>th</a:t>
            </a:r>
            <a:r>
              <a:rPr lang="en-US" dirty="0" smtClean="0">
                <a:effectLst/>
                <a:latin typeface="Corbert"/>
                <a:cs typeface="Corbert"/>
              </a:rPr>
              <a:t>, 2015</a:t>
            </a:r>
            <a:endParaRPr lang="en-US" dirty="0" smtClean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30939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249"/>
            <a:ext cx="9144000" cy="783852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AI-1:</a:t>
            </a:r>
            <a:r>
              <a:rPr lang="en-US" sz="3600" dirty="0" smtClean="0">
                <a:effectLst/>
                <a:latin typeface="Corbert"/>
                <a:cs typeface="Corbert"/>
              </a:rPr>
              <a:t> Science Visualization Tool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2933"/>
            <a:ext cx="7770813" cy="5291496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Lead: Nitin Arora, Jamie, Elena, etc.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Show </a:t>
            </a:r>
            <a:r>
              <a:rPr lang="en-US" dirty="0" smtClean="0">
                <a:effectLst/>
                <a:latin typeface="Corbert"/>
                <a:cs typeface="Corbert"/>
              </a:rPr>
              <a:t>log scale, linear scale ( to and from )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Show Voyager and other spacecraft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Polar plot (top view) showing various local ISM regions 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Highlight various science disciplines</a:t>
            </a:r>
            <a:r>
              <a:rPr lang="en-US" dirty="0">
                <a:effectLst/>
                <a:latin typeface="Corbert"/>
                <a:cs typeface="Corbert"/>
              </a:rPr>
              <a:t> </a:t>
            </a:r>
            <a:r>
              <a:rPr lang="en-US" dirty="0" smtClean="0">
                <a:effectLst/>
                <a:latin typeface="Corbert"/>
                <a:cs typeface="Corbert"/>
              </a:rPr>
              <a:t>(planetary, Heliophysics, astrophysics etc.)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Include interactive behavior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Understand and develop </a:t>
            </a:r>
            <a:r>
              <a:rPr lang="en-US" dirty="0">
                <a:effectLst/>
                <a:latin typeface="Corbert"/>
                <a:cs typeface="Corbert"/>
              </a:rPr>
              <a:t>e</a:t>
            </a:r>
            <a:r>
              <a:rPr lang="en-US" dirty="0" smtClean="0">
                <a:effectLst/>
                <a:latin typeface="Corbert"/>
                <a:cs typeface="Corbert"/>
              </a:rPr>
              <a:t>ducational aspects of the tool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Illustrate KBOs in some scientific detail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Combined science case: Heliophysics, Astrophysics, Planetary Science 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Follow up with </a:t>
            </a:r>
            <a:r>
              <a:rPr lang="en-US" dirty="0" err="1" smtClean="0">
                <a:effectLst/>
                <a:latin typeface="Corbert"/>
                <a:cs typeface="Corbert"/>
              </a:rPr>
              <a:t>Ellan</a:t>
            </a:r>
            <a:r>
              <a:rPr lang="en-US" dirty="0" smtClean="0">
                <a:effectLst/>
                <a:latin typeface="Corbert"/>
                <a:cs typeface="Corbert"/>
              </a:rPr>
              <a:t> </a:t>
            </a:r>
            <a:r>
              <a:rPr lang="en-US" dirty="0" err="1" smtClean="0">
                <a:effectLst/>
                <a:latin typeface="Corbert"/>
                <a:cs typeface="Corbert"/>
              </a:rPr>
              <a:t>Stofan</a:t>
            </a:r>
            <a:r>
              <a:rPr lang="en-US" dirty="0" smtClean="0">
                <a:effectLst/>
                <a:latin typeface="Corbert"/>
                <a:cs typeface="Corbert"/>
              </a:rPr>
              <a:t>, NASA CS</a:t>
            </a:r>
          </a:p>
          <a:p>
            <a:pPr>
              <a:buFont typeface="Arial"/>
              <a:buChar char="•"/>
            </a:pPr>
            <a:r>
              <a:rPr lang="en-US" dirty="0">
                <a:effectLst/>
                <a:latin typeface="Corbert"/>
                <a:cs typeface="Corbert"/>
              </a:rPr>
              <a:t>3D </a:t>
            </a:r>
            <a:r>
              <a:rPr lang="en-US" dirty="0" smtClean="0">
                <a:effectLst/>
                <a:latin typeface="Corbert"/>
                <a:cs typeface="Corbert"/>
              </a:rPr>
              <a:t>navigation</a:t>
            </a:r>
            <a:endParaRPr lang="en-US" dirty="0">
              <a:effectLst/>
              <a:latin typeface="Corbert"/>
              <a:cs typeface="Corbert"/>
            </a:endParaRPr>
          </a:p>
          <a:p>
            <a:pPr marL="0" indent="0">
              <a:buNone/>
            </a:pPr>
            <a:endParaRPr lang="en-US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endParaRPr lang="en-US" dirty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12434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78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952880" y="1421593"/>
            <a:ext cx="0" cy="4226869"/>
          </a:xfrm>
          <a:prstGeom prst="line">
            <a:avLst/>
          </a:prstGeom>
          <a:ln>
            <a:solidFill>
              <a:srgbClr val="4A659A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3768" y="1421593"/>
            <a:ext cx="0" cy="4226869"/>
          </a:xfrm>
          <a:prstGeom prst="line">
            <a:avLst/>
          </a:prstGeom>
          <a:ln>
            <a:solidFill>
              <a:srgbClr val="4A659A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4679" y="1421593"/>
            <a:ext cx="0" cy="42268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521230"/>
              </p:ext>
            </p:extLst>
          </p:nvPr>
        </p:nvGraphicFramePr>
        <p:xfrm>
          <a:off x="0" y="883845"/>
          <a:ext cx="9106904" cy="511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4454709" y="5027509"/>
            <a:ext cx="4689291" cy="407664"/>
          </a:xfrm>
          <a:prstGeom prst="rect">
            <a:avLst/>
          </a:prstGeom>
          <a:solidFill>
            <a:schemeClr val="accent5">
              <a:lumMod val="25000"/>
              <a:lumOff val="75000"/>
              <a:alpha val="6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rt"/>
                <a:cs typeface="Corbert"/>
              </a:rPr>
              <a:t>Solar Gravitational lens</a:t>
            </a:r>
            <a:endParaRPr lang="en-US" dirty="0">
              <a:latin typeface="Corbert"/>
              <a:cs typeface="Corbert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6598536" y="849125"/>
            <a:ext cx="2290146" cy="167402"/>
          </a:xfrm>
          <a:prstGeom prst="rightArrow">
            <a:avLst/>
          </a:prstGeom>
          <a:solidFill>
            <a:srgbClr val="FFC5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98537" y="883845"/>
            <a:ext cx="229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rbert"/>
                <a:cs typeface="Corbert"/>
              </a:rPr>
              <a:t>Interstellar wind</a:t>
            </a:r>
            <a:endParaRPr lang="en-US" dirty="0">
              <a:latin typeface="Corbert"/>
              <a:cs typeface="Corber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128" y="5994686"/>
            <a:ext cx="87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rbert"/>
                <a:cs typeface="Corbert"/>
              </a:rPr>
              <a:t>Distance (AU)</a:t>
            </a:r>
            <a:endParaRPr lang="en-US" sz="2400" dirty="0">
              <a:latin typeface="Corbert"/>
              <a:cs typeface="Corber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87476"/>
            <a:ext cx="9106904" cy="9713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AI-1:</a:t>
            </a:r>
            <a:r>
              <a:rPr lang="en-US" sz="3600" dirty="0" smtClean="0">
                <a:effectLst/>
                <a:latin typeface="Corbert"/>
                <a:cs typeface="Corbert"/>
              </a:rPr>
              <a:t> Science Visualization Tool (draft)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597" y="6393073"/>
            <a:ext cx="4121641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rbert"/>
                <a:cs typeface="Corbert"/>
              </a:rPr>
              <a:t>Investigate possibility of LOG scale</a:t>
            </a:r>
            <a:endParaRPr lang="en-US" dirty="0">
              <a:solidFill>
                <a:schemeClr val="tx1"/>
              </a:solidFill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23198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78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952880" y="1421593"/>
            <a:ext cx="0" cy="4226869"/>
          </a:xfrm>
          <a:prstGeom prst="line">
            <a:avLst/>
          </a:prstGeom>
          <a:ln>
            <a:solidFill>
              <a:srgbClr val="4A659A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3768" y="1421593"/>
            <a:ext cx="0" cy="4226869"/>
          </a:xfrm>
          <a:prstGeom prst="line">
            <a:avLst/>
          </a:prstGeom>
          <a:ln>
            <a:solidFill>
              <a:srgbClr val="4A659A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04679" y="1421593"/>
            <a:ext cx="0" cy="42268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407618"/>
              </p:ext>
            </p:extLst>
          </p:nvPr>
        </p:nvGraphicFramePr>
        <p:xfrm>
          <a:off x="0" y="1068511"/>
          <a:ext cx="9106904" cy="506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4454708" y="5165120"/>
            <a:ext cx="4689291" cy="407524"/>
          </a:xfrm>
          <a:prstGeom prst="rect">
            <a:avLst/>
          </a:prstGeom>
          <a:solidFill>
            <a:schemeClr val="accent5">
              <a:lumMod val="25000"/>
              <a:lumOff val="75000"/>
              <a:alpha val="6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rt"/>
                <a:cs typeface="Corbert"/>
              </a:rPr>
              <a:t>Solar Gravitational lens, CMB</a:t>
            </a:r>
            <a:endParaRPr lang="en-US" dirty="0">
              <a:latin typeface="Corbert"/>
              <a:cs typeface="Corbert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6598536" y="849125"/>
            <a:ext cx="2290146" cy="167402"/>
          </a:xfrm>
          <a:prstGeom prst="rightArrow">
            <a:avLst/>
          </a:prstGeom>
          <a:solidFill>
            <a:srgbClr val="FFC5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98537" y="883845"/>
            <a:ext cx="229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rbert"/>
                <a:cs typeface="Corbert"/>
              </a:rPr>
              <a:t>Interstellar wind</a:t>
            </a:r>
            <a:endParaRPr lang="en-US" dirty="0">
              <a:latin typeface="Corbert"/>
              <a:cs typeface="Corber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128" y="5994686"/>
            <a:ext cx="87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rbert"/>
                <a:cs typeface="Corbert"/>
              </a:rPr>
              <a:t>Distance (AU)</a:t>
            </a:r>
            <a:endParaRPr lang="en-US" sz="2400" dirty="0">
              <a:latin typeface="Corbert"/>
              <a:cs typeface="Corber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87476"/>
            <a:ext cx="9106904" cy="9713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AI-1:</a:t>
            </a:r>
            <a:r>
              <a:rPr lang="en-US" sz="3600" dirty="0" smtClean="0">
                <a:effectLst/>
                <a:latin typeface="Corbert"/>
                <a:cs typeface="Corbert"/>
              </a:rPr>
              <a:t> Science Visualization Tool (draft)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597" y="6393073"/>
            <a:ext cx="4121641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rbert"/>
                <a:cs typeface="Corbert"/>
              </a:rPr>
              <a:t>Investigate possibility of LOG scale</a:t>
            </a:r>
            <a:endParaRPr lang="en-US" dirty="0">
              <a:solidFill>
                <a:schemeClr val="tx1"/>
              </a:solidFill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36258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793377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  <a:latin typeface="Corbert"/>
                <a:cs typeface="Corbert"/>
              </a:rPr>
              <a:t>AI-2: </a:t>
            </a:r>
            <a:r>
              <a:rPr lang="en-US" sz="3600" dirty="0" smtClean="0">
                <a:effectLst/>
                <a:latin typeface="Corbert"/>
                <a:cs typeface="Corbert"/>
              </a:rPr>
              <a:t>Team-X Mission Study </a:t>
            </a:r>
            <a:r>
              <a:rPr lang="en-US" sz="3600" dirty="0" smtClean="0">
                <a:effectLst/>
                <a:latin typeface="Corbert"/>
                <a:cs typeface="Corbert"/>
              </a:rPr>
              <a:t>1</a:t>
            </a:r>
            <a:endParaRPr lang="en-US" sz="3600" dirty="0">
              <a:effectLst/>
              <a:latin typeface="Corbert"/>
              <a:cs typeface="Corber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3596"/>
            <a:ext cx="7770813" cy="52775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 smtClean="0">
                <a:solidFill>
                  <a:srgbClr val="2DC3FF"/>
                </a:solidFill>
                <a:effectLst/>
                <a:latin typeface="Corbert"/>
                <a:cs typeface="Corbert"/>
              </a:rPr>
              <a:t>100 AU in ~10 years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effectLst/>
                <a:latin typeface="Corbert"/>
                <a:cs typeface="Corbert"/>
              </a:rPr>
              <a:t>Assume SLS lift capability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effectLst/>
                <a:latin typeface="Corbert"/>
                <a:cs typeface="Corbert"/>
              </a:rPr>
              <a:t>Investigate Trajectory options</a:t>
            </a:r>
            <a:r>
              <a:rPr lang="en-US" sz="2000" dirty="0" smtClean="0">
                <a:effectLst/>
                <a:latin typeface="Corbert"/>
                <a:cs typeface="Corbert"/>
              </a:rPr>
              <a:t>: </a:t>
            </a:r>
            <a:r>
              <a:rPr lang="en-US" dirty="0" smtClean="0">
                <a:effectLst/>
                <a:latin typeface="Corbert"/>
                <a:cs typeface="Corbert"/>
              </a:rPr>
              <a:t>Jupiter </a:t>
            </a:r>
            <a:r>
              <a:rPr lang="en-US" dirty="0" smtClean="0">
                <a:effectLst/>
                <a:latin typeface="Corbert"/>
                <a:cs typeface="Corbert"/>
              </a:rPr>
              <a:t>flyby to achieve </a:t>
            </a:r>
            <a:r>
              <a:rPr lang="en-US" dirty="0" smtClean="0">
                <a:effectLst/>
                <a:latin typeface="Corbert"/>
                <a:cs typeface="Corbert"/>
              </a:rPr>
              <a:t>perihelion; Direct </a:t>
            </a:r>
            <a:r>
              <a:rPr lang="en-US" dirty="0" smtClean="0">
                <a:effectLst/>
                <a:latin typeface="Corbert"/>
                <a:cs typeface="Corbert"/>
              </a:rPr>
              <a:t>Jupiter flyby escape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effectLst/>
                <a:latin typeface="Corbert"/>
                <a:cs typeface="Corbert"/>
              </a:rPr>
              <a:t>Analogy to Grand </a:t>
            </a:r>
            <a:r>
              <a:rPr lang="en-US" sz="2000" dirty="0" smtClean="0">
                <a:effectLst/>
                <a:latin typeface="Corbert"/>
                <a:cs typeface="Corbert"/>
              </a:rPr>
              <a:t>tour: </a:t>
            </a:r>
            <a:r>
              <a:rPr lang="en-US" dirty="0" smtClean="0">
                <a:effectLst/>
                <a:latin typeface="Corbert"/>
                <a:cs typeface="Corbert"/>
              </a:rPr>
              <a:t>Centaur </a:t>
            </a:r>
            <a:r>
              <a:rPr lang="en-US" dirty="0" smtClean="0">
                <a:effectLst/>
                <a:latin typeface="Corbert"/>
                <a:cs typeface="Corbert"/>
              </a:rPr>
              <a:t>and KBO flyby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effectLst/>
                <a:latin typeface="Corbert"/>
                <a:cs typeface="Corbert"/>
              </a:rPr>
              <a:t>Critical event analysis: Perihelion burn: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effectLst/>
                <a:latin typeface="Corbert"/>
                <a:cs typeface="Corbert"/>
              </a:rPr>
              <a:t>Cruise phase science team: Mark Swain, Mike Shao, Seth, Jarred, Mike W., Phil </a:t>
            </a:r>
            <a:r>
              <a:rPr lang="en-US" sz="2000" dirty="0" err="1" smtClean="0">
                <a:effectLst/>
                <a:latin typeface="Corbert"/>
                <a:cs typeface="Corbert"/>
              </a:rPr>
              <a:t>Lubin</a:t>
            </a:r>
            <a:endParaRPr lang="en-US" sz="2000" dirty="0" smtClean="0">
              <a:effectLst/>
              <a:latin typeface="Corbert"/>
              <a:cs typeface="Corbert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effectLst/>
                <a:latin typeface="Corbert"/>
                <a:cs typeface="Corbert"/>
              </a:rPr>
              <a:t>Credible design for a 2-3 stage solid (SRM) with heat shield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/>
                <a:latin typeface="Corbert"/>
                <a:cs typeface="Corbert"/>
              </a:rPr>
              <a:t>Thermal Protection System </a:t>
            </a:r>
            <a:r>
              <a:rPr lang="en-US" dirty="0" smtClean="0">
                <a:effectLst/>
                <a:latin typeface="Corbert"/>
                <a:cs typeface="Corbert"/>
              </a:rPr>
              <a:t>scaling</a:t>
            </a:r>
            <a:endParaRPr lang="en-US" dirty="0" smtClean="0">
              <a:effectLst/>
              <a:latin typeface="Corbert"/>
              <a:cs typeface="Corbert"/>
            </a:endParaRPr>
          </a:p>
        </p:txBody>
      </p:sp>
    </p:spTree>
    <p:extLst>
      <p:ext uri="{BB962C8B-B14F-4D97-AF65-F5344CB8AC3E}">
        <p14:creationId xmlns:p14="http://schemas.microsoft.com/office/powerpoint/2010/main" val="29517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20700</TotalTime>
  <Words>1440</Words>
  <Application>Microsoft Office PowerPoint</Application>
  <PresentationFormat>On-screen Show (4:3)</PresentationFormat>
  <Paragraphs>206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Story</vt:lpstr>
      <vt:lpstr>KISS Workshop on the   “Science and Enabling Technologies for the Exploration of the Interstellar Medium”  Post Workshop: Summary of Action Items</vt:lpstr>
      <vt:lpstr>Plan Towards Workshop #2 January 12th, 2015</vt:lpstr>
      <vt:lpstr>Overview of Action Items</vt:lpstr>
      <vt:lpstr>AI-1: Science action item team leads</vt:lpstr>
      <vt:lpstr>AI-1: Science action item: each team</vt:lpstr>
      <vt:lpstr>AI-1: Science Visualization Tool</vt:lpstr>
      <vt:lpstr>AI-1: Science Visualization Tool (draft)</vt:lpstr>
      <vt:lpstr>AI-1: Science Visualization Tool (draft)</vt:lpstr>
      <vt:lpstr>AI-2: Team-X Mission Study 1</vt:lpstr>
      <vt:lpstr>PowerPoint Presentation</vt:lpstr>
      <vt:lpstr>AI-2: Possible Tech Demo missions</vt:lpstr>
      <vt:lpstr>AI-3: Technology Assessment Update</vt:lpstr>
      <vt:lpstr>AI-4: Engineering Feasibility Study: Beamed Energy Engineering Study</vt:lpstr>
      <vt:lpstr>AI-4: Engineering Feasibility Study: Gravitational Lensing</vt:lpstr>
      <vt:lpstr>AI-4: Engineering Feasibility Study Solar Sail Trade Study</vt:lpstr>
      <vt:lpstr>AI-5: Public Outreach Plan</vt:lpstr>
      <vt:lpstr>AI-6: Develop a plan to (inform) Influence the Decadal Surveys</vt:lpstr>
      <vt:lpstr>AI-6: Grand Vision of a Grand Challenge Interstellar Exploration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INTERSTELLAR PROBE  MISSION DESIGN</dc:title>
  <dc:creator>JPL</dc:creator>
  <cp:lastModifiedBy> Leon Alkalai</cp:lastModifiedBy>
  <cp:revision>918</cp:revision>
  <dcterms:created xsi:type="dcterms:W3CDTF">2014-07-31T00:38:04Z</dcterms:created>
  <dcterms:modified xsi:type="dcterms:W3CDTF">2014-09-23T17:28:30Z</dcterms:modified>
</cp:coreProperties>
</file>